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4" r:id="rId5"/>
    <p:sldId id="265" r:id="rId6"/>
    <p:sldId id="261" r:id="rId7"/>
    <p:sldId id="260" r:id="rId8"/>
    <p:sldId id="262" r:id="rId9"/>
    <p:sldId id="263"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e-DE"/>
              <a:t>Mastertitelformat bearbeiten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6FC2DB4C-F646-4B60-9FC0-E218B12E377F}" type="datetimeFigureOut">
              <a:rPr lang="de-DE" smtClean="0"/>
              <a:t>12.01.2024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8CF1A86-F183-4B98-8483-E6CAFF15490D}" type="slidenum">
              <a:rPr lang="de-DE" smtClean="0"/>
              <a:t>‹Nr.›</a:t>
            </a:fld>
            <a:endParaRPr lang="de-DE"/>
          </a:p>
        </p:txBody>
      </p:sp>
    </p:spTree>
    <p:extLst>
      <p:ext uri="{BB962C8B-B14F-4D97-AF65-F5344CB8AC3E}">
        <p14:creationId xmlns:p14="http://schemas.microsoft.com/office/powerpoint/2010/main" val="289593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6FC2DB4C-F646-4B60-9FC0-E218B12E377F}" type="datetimeFigureOut">
              <a:rPr lang="de-DE" smtClean="0"/>
              <a:t>12.01.2024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8CF1A86-F183-4B98-8483-E6CAFF15490D}" type="slidenum">
              <a:rPr lang="de-DE" smtClean="0"/>
              <a:t>‹Nr.›</a:t>
            </a:fld>
            <a:endParaRPr lang="de-DE"/>
          </a:p>
        </p:txBody>
      </p:sp>
    </p:spTree>
    <p:extLst>
      <p:ext uri="{BB962C8B-B14F-4D97-AF65-F5344CB8AC3E}">
        <p14:creationId xmlns:p14="http://schemas.microsoft.com/office/powerpoint/2010/main" val="1041763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6FC2DB4C-F646-4B60-9FC0-E218B12E377F}" type="datetimeFigureOut">
              <a:rPr lang="de-DE" smtClean="0"/>
              <a:t>12.01.2024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8CF1A86-F183-4B98-8483-E6CAFF15490D}" type="slidenum">
              <a:rPr lang="de-DE" smtClean="0"/>
              <a:t>‹Nr.›</a:t>
            </a:fld>
            <a:endParaRPr lang="de-D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516147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6FC2DB4C-F646-4B60-9FC0-E218B12E377F}" type="datetimeFigureOut">
              <a:rPr lang="de-DE" smtClean="0"/>
              <a:t>12.01.2024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8CF1A86-F183-4B98-8483-E6CAFF15490D}" type="slidenum">
              <a:rPr lang="de-DE" smtClean="0"/>
              <a:t>‹Nr.›</a:t>
            </a:fld>
            <a:endParaRPr lang="de-DE"/>
          </a:p>
        </p:txBody>
      </p:sp>
    </p:spTree>
    <p:extLst>
      <p:ext uri="{BB962C8B-B14F-4D97-AF65-F5344CB8AC3E}">
        <p14:creationId xmlns:p14="http://schemas.microsoft.com/office/powerpoint/2010/main" val="13150984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6FC2DB4C-F646-4B60-9FC0-E218B12E377F}" type="datetimeFigureOut">
              <a:rPr lang="de-DE" smtClean="0"/>
              <a:t>12.01.2024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8CF1A86-F183-4B98-8483-E6CAFF15490D}" type="slidenum">
              <a:rPr lang="de-DE" smtClean="0"/>
              <a:t>‹Nr.›</a:t>
            </a:fld>
            <a:endParaRPr lang="de-D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061635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6FC2DB4C-F646-4B60-9FC0-E218B12E377F}" type="datetimeFigureOut">
              <a:rPr lang="de-DE" smtClean="0"/>
              <a:t>12.01.2024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8CF1A86-F183-4B98-8483-E6CAFF15490D}" type="slidenum">
              <a:rPr lang="de-DE" smtClean="0"/>
              <a:t>‹Nr.›</a:t>
            </a:fld>
            <a:endParaRPr lang="de-DE"/>
          </a:p>
        </p:txBody>
      </p:sp>
    </p:spTree>
    <p:extLst>
      <p:ext uri="{BB962C8B-B14F-4D97-AF65-F5344CB8AC3E}">
        <p14:creationId xmlns:p14="http://schemas.microsoft.com/office/powerpoint/2010/main" val="16991805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FC2DB4C-F646-4B60-9FC0-E218B12E377F}" type="datetimeFigureOut">
              <a:rPr lang="de-DE" smtClean="0"/>
              <a:t>12.01.2024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8CF1A86-F183-4B98-8483-E6CAFF15490D}" type="slidenum">
              <a:rPr lang="de-DE" smtClean="0"/>
              <a:t>‹Nr.›</a:t>
            </a:fld>
            <a:endParaRPr lang="de-DE"/>
          </a:p>
        </p:txBody>
      </p:sp>
    </p:spTree>
    <p:extLst>
      <p:ext uri="{BB962C8B-B14F-4D97-AF65-F5344CB8AC3E}">
        <p14:creationId xmlns:p14="http://schemas.microsoft.com/office/powerpoint/2010/main" val="27074346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e-DE"/>
              <a:t>Mastertitelformat bearbeiten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FC2DB4C-F646-4B60-9FC0-E218B12E377F}" type="datetimeFigureOut">
              <a:rPr lang="de-DE" smtClean="0"/>
              <a:t>12.01.2024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8CF1A86-F183-4B98-8483-E6CAFF15490D}" type="slidenum">
              <a:rPr lang="de-DE" smtClean="0"/>
              <a:t>‹Nr.›</a:t>
            </a:fld>
            <a:endParaRPr lang="de-DE"/>
          </a:p>
        </p:txBody>
      </p:sp>
    </p:spTree>
    <p:extLst>
      <p:ext uri="{BB962C8B-B14F-4D97-AF65-F5344CB8AC3E}">
        <p14:creationId xmlns:p14="http://schemas.microsoft.com/office/powerpoint/2010/main" val="1931924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FC2DB4C-F646-4B60-9FC0-E218B12E377F}" type="datetimeFigureOut">
              <a:rPr lang="de-DE" smtClean="0"/>
              <a:t>12.01.2024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8CF1A86-F183-4B98-8483-E6CAFF15490D}" type="slidenum">
              <a:rPr lang="de-DE" smtClean="0"/>
              <a:t>‹Nr.›</a:t>
            </a:fld>
            <a:endParaRPr lang="de-DE"/>
          </a:p>
        </p:txBody>
      </p:sp>
    </p:spTree>
    <p:extLst>
      <p:ext uri="{BB962C8B-B14F-4D97-AF65-F5344CB8AC3E}">
        <p14:creationId xmlns:p14="http://schemas.microsoft.com/office/powerpoint/2010/main" val="4261344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6FC2DB4C-F646-4B60-9FC0-E218B12E377F}" type="datetimeFigureOut">
              <a:rPr lang="de-DE" smtClean="0"/>
              <a:t>12.01.2024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8CF1A86-F183-4B98-8483-E6CAFF15490D}" type="slidenum">
              <a:rPr lang="de-DE" smtClean="0"/>
              <a:t>‹Nr.›</a:t>
            </a:fld>
            <a:endParaRPr lang="de-DE"/>
          </a:p>
        </p:txBody>
      </p:sp>
    </p:spTree>
    <p:extLst>
      <p:ext uri="{BB962C8B-B14F-4D97-AF65-F5344CB8AC3E}">
        <p14:creationId xmlns:p14="http://schemas.microsoft.com/office/powerpoint/2010/main" val="4075964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6FC2DB4C-F646-4B60-9FC0-E218B12E377F}" type="datetimeFigureOut">
              <a:rPr lang="de-DE" smtClean="0"/>
              <a:t>12.01.2024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8CF1A86-F183-4B98-8483-E6CAFF15490D}" type="slidenum">
              <a:rPr lang="de-DE" smtClean="0"/>
              <a:t>‹Nr.›</a:t>
            </a:fld>
            <a:endParaRPr lang="de-DE"/>
          </a:p>
        </p:txBody>
      </p:sp>
    </p:spTree>
    <p:extLst>
      <p:ext uri="{BB962C8B-B14F-4D97-AF65-F5344CB8AC3E}">
        <p14:creationId xmlns:p14="http://schemas.microsoft.com/office/powerpoint/2010/main" val="371467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6FC2DB4C-F646-4B60-9FC0-E218B12E377F}" type="datetimeFigureOut">
              <a:rPr lang="de-DE" smtClean="0"/>
              <a:t>12.01.2024</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C8CF1A86-F183-4B98-8483-E6CAFF15490D}" type="slidenum">
              <a:rPr lang="de-DE" smtClean="0"/>
              <a:t>‹Nr.›</a:t>
            </a:fld>
            <a:endParaRPr lang="de-DE"/>
          </a:p>
        </p:txBody>
      </p:sp>
    </p:spTree>
    <p:extLst>
      <p:ext uri="{BB962C8B-B14F-4D97-AF65-F5344CB8AC3E}">
        <p14:creationId xmlns:p14="http://schemas.microsoft.com/office/powerpoint/2010/main" val="3632067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6FC2DB4C-F646-4B60-9FC0-E218B12E377F}" type="datetimeFigureOut">
              <a:rPr lang="de-DE" smtClean="0"/>
              <a:t>12.01.2024</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C8CF1A86-F183-4B98-8483-E6CAFF15490D}" type="slidenum">
              <a:rPr lang="de-DE" smtClean="0"/>
              <a:t>‹Nr.›</a:t>
            </a:fld>
            <a:endParaRPr lang="de-DE"/>
          </a:p>
        </p:txBody>
      </p:sp>
    </p:spTree>
    <p:extLst>
      <p:ext uri="{BB962C8B-B14F-4D97-AF65-F5344CB8AC3E}">
        <p14:creationId xmlns:p14="http://schemas.microsoft.com/office/powerpoint/2010/main" val="3332462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C2DB4C-F646-4B60-9FC0-E218B12E377F}" type="datetimeFigureOut">
              <a:rPr lang="de-DE" smtClean="0"/>
              <a:t>12.01.2024</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C8CF1A86-F183-4B98-8483-E6CAFF15490D}" type="slidenum">
              <a:rPr lang="de-DE" smtClean="0"/>
              <a:t>‹Nr.›</a:t>
            </a:fld>
            <a:endParaRPr lang="de-DE"/>
          </a:p>
        </p:txBody>
      </p:sp>
    </p:spTree>
    <p:extLst>
      <p:ext uri="{BB962C8B-B14F-4D97-AF65-F5344CB8AC3E}">
        <p14:creationId xmlns:p14="http://schemas.microsoft.com/office/powerpoint/2010/main" val="1536887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e-DE"/>
              <a:t>Mastertitelformat bearbeiten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6FC2DB4C-F646-4B60-9FC0-E218B12E377F}" type="datetimeFigureOut">
              <a:rPr lang="de-DE" smtClean="0"/>
              <a:t>12.01.2024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8CF1A86-F183-4B98-8483-E6CAFF15490D}" type="slidenum">
              <a:rPr lang="de-DE" smtClean="0"/>
              <a:t>‹Nr.›</a:t>
            </a:fld>
            <a:endParaRPr lang="de-DE"/>
          </a:p>
        </p:txBody>
      </p:sp>
    </p:spTree>
    <p:extLst>
      <p:ext uri="{BB962C8B-B14F-4D97-AF65-F5344CB8AC3E}">
        <p14:creationId xmlns:p14="http://schemas.microsoft.com/office/powerpoint/2010/main" val="1220471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6FC2DB4C-F646-4B60-9FC0-E218B12E377F}" type="datetimeFigureOut">
              <a:rPr lang="de-DE" smtClean="0"/>
              <a:t>12.01.2024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8CF1A86-F183-4B98-8483-E6CAFF15490D}" type="slidenum">
              <a:rPr lang="de-DE" smtClean="0"/>
              <a:t>‹Nr.›</a:t>
            </a:fld>
            <a:endParaRPr lang="de-DE"/>
          </a:p>
        </p:txBody>
      </p:sp>
    </p:spTree>
    <p:extLst>
      <p:ext uri="{BB962C8B-B14F-4D97-AF65-F5344CB8AC3E}">
        <p14:creationId xmlns:p14="http://schemas.microsoft.com/office/powerpoint/2010/main" val="669644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FC2DB4C-F646-4B60-9FC0-E218B12E377F}" type="datetimeFigureOut">
              <a:rPr lang="de-DE" smtClean="0"/>
              <a:t>12.01.2024</a:t>
            </a:fld>
            <a:endParaRPr lang="de-D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8CF1A86-F183-4B98-8483-E6CAFF15490D}" type="slidenum">
              <a:rPr lang="de-DE" smtClean="0"/>
              <a:t>‹Nr.›</a:t>
            </a:fld>
            <a:endParaRPr lang="de-DE"/>
          </a:p>
        </p:txBody>
      </p:sp>
    </p:spTree>
    <p:extLst>
      <p:ext uri="{BB962C8B-B14F-4D97-AF65-F5344CB8AC3E}">
        <p14:creationId xmlns:p14="http://schemas.microsoft.com/office/powerpoint/2010/main" val="8764002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783C067-F8BF-4755-B516-8A0CD74C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2ED796EC-E7FF-46DB-B912-FB08BF12AA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e-DE"/>
          </a:p>
        </p:txBody>
      </p:sp>
      <p:sp>
        <p:nvSpPr>
          <p:cNvPr id="15" name="Isosceles Triangle 14">
            <a:extLst>
              <a:ext uri="{FF2B5EF4-FFF2-40B4-BE49-F238E27FC236}">
                <a16:creationId xmlns:a16="http://schemas.microsoft.com/office/drawing/2014/main" id="{549A2DAB-B431-487D-95AD-BB0FECB49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alpha val="88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e-DE"/>
          </a:p>
        </p:txBody>
      </p:sp>
      <p:sp>
        <p:nvSpPr>
          <p:cNvPr id="17" name="Rectangle 27">
            <a:extLst>
              <a:ext uri="{FF2B5EF4-FFF2-40B4-BE49-F238E27FC236}">
                <a16:creationId xmlns:a16="http://schemas.microsoft.com/office/drawing/2014/main" id="{0819F787-32B4-46A8-BC57-C6571BCEE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e-DE"/>
          </a:p>
        </p:txBody>
      </p:sp>
      <p:cxnSp>
        <p:nvCxnSpPr>
          <p:cNvPr id="19" name="Straight Connector 18">
            <a:extLst>
              <a:ext uri="{FF2B5EF4-FFF2-40B4-BE49-F238E27FC236}">
                <a16:creationId xmlns:a16="http://schemas.microsoft.com/office/drawing/2014/main" id="{C5ECDEE1-7093-418F-9CF5-24EEB115C1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045062AF-EB11-4651-BC4A-4DA21768D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Untertitel 2">
            <a:extLst>
              <a:ext uri="{FF2B5EF4-FFF2-40B4-BE49-F238E27FC236}">
                <a16:creationId xmlns:a16="http://schemas.microsoft.com/office/drawing/2014/main" id="{1657D84C-2590-4583-E3C9-9732EA209AB0}"/>
              </a:ext>
            </a:extLst>
          </p:cNvPr>
          <p:cNvSpPr>
            <a:spLocks noGrp="1"/>
          </p:cNvSpPr>
          <p:nvPr>
            <p:ph type="subTitle" idx="1"/>
          </p:nvPr>
        </p:nvSpPr>
        <p:spPr>
          <a:xfrm>
            <a:off x="1507067" y="4050833"/>
            <a:ext cx="7766936" cy="1096899"/>
          </a:xfrm>
        </p:spPr>
        <p:txBody>
          <a:bodyPr>
            <a:normAutofit/>
          </a:bodyPr>
          <a:lstStyle/>
          <a:p>
            <a:pPr>
              <a:lnSpc>
                <a:spcPct val="90000"/>
              </a:lnSpc>
            </a:pPr>
            <a:r>
              <a:rPr lang="de-DE" dirty="0"/>
              <a:t>Hochschule Düsseldorf</a:t>
            </a:r>
          </a:p>
          <a:p>
            <a:pPr>
              <a:lnSpc>
                <a:spcPct val="90000"/>
              </a:lnSpc>
            </a:pPr>
            <a:r>
              <a:rPr lang="de-DE" dirty="0"/>
              <a:t>Infoveranstaltung 16.01.2024</a:t>
            </a:r>
          </a:p>
          <a:p>
            <a:pPr>
              <a:lnSpc>
                <a:spcPct val="90000"/>
              </a:lnSpc>
            </a:pPr>
            <a:r>
              <a:rPr lang="de-DE" dirty="0"/>
              <a:t>Charlotte Sperlich</a:t>
            </a:r>
          </a:p>
        </p:txBody>
      </p:sp>
      <p:sp>
        <p:nvSpPr>
          <p:cNvPr id="2" name="Titel 1">
            <a:extLst>
              <a:ext uri="{FF2B5EF4-FFF2-40B4-BE49-F238E27FC236}">
                <a16:creationId xmlns:a16="http://schemas.microsoft.com/office/drawing/2014/main" id="{925FCE62-92A4-3651-70A4-D8D29FFE3856}"/>
              </a:ext>
            </a:extLst>
          </p:cNvPr>
          <p:cNvSpPr>
            <a:spLocks noGrp="1"/>
          </p:cNvSpPr>
          <p:nvPr>
            <p:ph type="ctrTitle"/>
          </p:nvPr>
        </p:nvSpPr>
        <p:spPr>
          <a:xfrm>
            <a:off x="1414732" y="1397000"/>
            <a:ext cx="7859271" cy="2653836"/>
          </a:xfrm>
        </p:spPr>
        <p:txBody>
          <a:bodyPr>
            <a:normAutofit/>
          </a:bodyPr>
          <a:lstStyle/>
          <a:p>
            <a:pPr>
              <a:lnSpc>
                <a:spcPct val="90000"/>
              </a:lnSpc>
            </a:pPr>
            <a:r>
              <a:rPr lang="de-DE" sz="4600" dirty="0"/>
              <a:t>Soziale Arbeit und Pädagogik mit dem Schwerpunkt Psychosoziale Beratung, M.A.</a:t>
            </a:r>
          </a:p>
        </p:txBody>
      </p:sp>
      <p:pic>
        <p:nvPicPr>
          <p:cNvPr id="6" name="Grafik 5" descr="Ein Bild, das Schrift, Text, Grafiken, Grafikdesign enthält.&#10;&#10;Automatisch generierte Beschreibung">
            <a:extLst>
              <a:ext uri="{FF2B5EF4-FFF2-40B4-BE49-F238E27FC236}">
                <a16:creationId xmlns:a16="http://schemas.microsoft.com/office/drawing/2014/main" id="{5B9F27B9-F113-F611-3734-1E87B96C1C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71661" y="5588000"/>
            <a:ext cx="2220339" cy="1270000"/>
          </a:xfrm>
          <a:prstGeom prst="rect">
            <a:avLst/>
          </a:prstGeom>
        </p:spPr>
      </p:pic>
    </p:spTree>
    <p:extLst>
      <p:ext uri="{BB962C8B-B14F-4D97-AF65-F5344CB8AC3E}">
        <p14:creationId xmlns:p14="http://schemas.microsoft.com/office/powerpoint/2010/main" val="724188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e-DE"/>
            </a:p>
          </p:txBody>
        </p:sp>
        <p:sp>
          <p:nvSpPr>
            <p:cNvPr id="13"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e-DE"/>
            </a:p>
          </p:txBody>
        </p:sp>
        <p:sp>
          <p:nvSpPr>
            <p:cNvPr id="14" name="Isosceles Triangle 13">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e-DE"/>
            </a:p>
          </p:txBody>
        </p:sp>
        <p:sp>
          <p:nvSpPr>
            <p:cNvPr id="15"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e-DE"/>
            </a:p>
          </p:txBody>
        </p:sp>
        <p:sp>
          <p:nvSpPr>
            <p:cNvPr id="16"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e-DE"/>
            </a:p>
          </p:txBody>
        </p:sp>
        <p:sp>
          <p:nvSpPr>
            <p:cNvPr id="17"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e-DE"/>
            </a:p>
          </p:txBody>
        </p:sp>
        <p:sp>
          <p:nvSpPr>
            <p:cNvPr id="18" name="Isosceles Triangle 17">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e-DE"/>
            </a:p>
          </p:txBody>
        </p:sp>
        <p:sp>
          <p:nvSpPr>
            <p:cNvPr id="19" name="Isosceles Triangle 18">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e-DE"/>
            </a:p>
          </p:txBody>
        </p:sp>
      </p:grpSp>
      <p:sp useBgFill="1">
        <p:nvSpPr>
          <p:cNvPr id="21" name="Rectangle 20">
            <a:extLst>
              <a:ext uri="{FF2B5EF4-FFF2-40B4-BE49-F238E27FC236}">
                <a16:creationId xmlns:a16="http://schemas.microsoft.com/office/drawing/2014/main" id="{2783C067-F8BF-4755-B516-8A0CD74C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22">
            <a:extLst>
              <a:ext uri="{FF2B5EF4-FFF2-40B4-BE49-F238E27FC236}">
                <a16:creationId xmlns:a16="http://schemas.microsoft.com/office/drawing/2014/main" id="{2ED796EC-E7FF-46DB-B912-FB08BF12AA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e-DE"/>
          </a:p>
        </p:txBody>
      </p:sp>
      <p:sp>
        <p:nvSpPr>
          <p:cNvPr id="25" name="Isosceles Triangle 24">
            <a:extLst>
              <a:ext uri="{FF2B5EF4-FFF2-40B4-BE49-F238E27FC236}">
                <a16:creationId xmlns:a16="http://schemas.microsoft.com/office/drawing/2014/main" id="{549A2DAB-B431-487D-95AD-BB0FECB49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alpha val="88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e-DE"/>
          </a:p>
        </p:txBody>
      </p:sp>
      <p:sp>
        <p:nvSpPr>
          <p:cNvPr id="27" name="Rectangle 27">
            <a:extLst>
              <a:ext uri="{FF2B5EF4-FFF2-40B4-BE49-F238E27FC236}">
                <a16:creationId xmlns:a16="http://schemas.microsoft.com/office/drawing/2014/main" id="{0819F787-32B4-46A8-BC57-C6571BCEE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e-DE"/>
          </a:p>
        </p:txBody>
      </p:sp>
      <p:cxnSp>
        <p:nvCxnSpPr>
          <p:cNvPr id="29" name="Straight Connector 28">
            <a:extLst>
              <a:ext uri="{FF2B5EF4-FFF2-40B4-BE49-F238E27FC236}">
                <a16:creationId xmlns:a16="http://schemas.microsoft.com/office/drawing/2014/main" id="{C5ECDEE1-7093-418F-9CF5-24EEB115C1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045062AF-EB11-4651-BC4A-4DA21768D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2" name="Titel 1">
            <a:extLst>
              <a:ext uri="{FF2B5EF4-FFF2-40B4-BE49-F238E27FC236}">
                <a16:creationId xmlns:a16="http://schemas.microsoft.com/office/drawing/2014/main" id="{9BFF3519-329F-ABE5-326D-9CA5B38638FB}"/>
              </a:ext>
            </a:extLst>
          </p:cNvPr>
          <p:cNvSpPr>
            <a:spLocks noGrp="1"/>
          </p:cNvSpPr>
          <p:nvPr>
            <p:ph type="title"/>
          </p:nvPr>
        </p:nvSpPr>
        <p:spPr>
          <a:xfrm>
            <a:off x="1507067" y="1397000"/>
            <a:ext cx="7766936" cy="2653836"/>
          </a:xfrm>
        </p:spPr>
        <p:txBody>
          <a:bodyPr vert="horz" lIns="91440" tIns="45720" rIns="91440" bIns="45720" rtlCol="0" anchor="b">
            <a:normAutofit/>
          </a:bodyPr>
          <a:lstStyle/>
          <a:p>
            <a:pPr algn="r"/>
            <a:r>
              <a:rPr lang="en-US" sz="5400" dirty="0" err="1"/>
              <a:t>Vielen</a:t>
            </a:r>
            <a:r>
              <a:rPr lang="en-US" sz="5400" dirty="0"/>
              <a:t> Dank!</a:t>
            </a:r>
          </a:p>
        </p:txBody>
      </p:sp>
      <p:pic>
        <p:nvPicPr>
          <p:cNvPr id="4" name="Grafik 3" descr="Ein Bild, das Schrift, Text, Grafiken, Grafikdesign enthält.&#10;&#10;Automatisch generierte Beschreibung">
            <a:extLst>
              <a:ext uri="{FF2B5EF4-FFF2-40B4-BE49-F238E27FC236}">
                <a16:creationId xmlns:a16="http://schemas.microsoft.com/office/drawing/2014/main" id="{722C05B2-277F-2AF4-337C-DCEC065043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71661" y="5588000"/>
            <a:ext cx="2220339" cy="1270000"/>
          </a:xfrm>
          <a:prstGeom prst="rect">
            <a:avLst/>
          </a:prstGeom>
        </p:spPr>
      </p:pic>
    </p:spTree>
    <p:extLst>
      <p:ext uri="{BB962C8B-B14F-4D97-AF65-F5344CB8AC3E}">
        <p14:creationId xmlns:p14="http://schemas.microsoft.com/office/powerpoint/2010/main" val="2554309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5B43C5-A6C4-7B1B-D73D-3696235019D2}"/>
              </a:ext>
            </a:extLst>
          </p:cNvPr>
          <p:cNvSpPr>
            <a:spLocks noGrp="1"/>
          </p:cNvSpPr>
          <p:nvPr>
            <p:ph type="title"/>
          </p:nvPr>
        </p:nvSpPr>
        <p:spPr/>
        <p:txBody>
          <a:bodyPr/>
          <a:lstStyle/>
          <a:p>
            <a:r>
              <a:rPr lang="de-DE" dirty="0"/>
              <a:t>Übersicht zum Masterstudiengang</a:t>
            </a:r>
          </a:p>
        </p:txBody>
      </p:sp>
      <p:sp>
        <p:nvSpPr>
          <p:cNvPr id="7" name="Inhaltsplatzhalter 6">
            <a:extLst>
              <a:ext uri="{FF2B5EF4-FFF2-40B4-BE49-F238E27FC236}">
                <a16:creationId xmlns:a16="http://schemas.microsoft.com/office/drawing/2014/main" id="{5F8D76F5-2A81-980D-2B3F-B874070258DD}"/>
              </a:ext>
            </a:extLst>
          </p:cNvPr>
          <p:cNvSpPr>
            <a:spLocks noGrp="1"/>
          </p:cNvSpPr>
          <p:nvPr>
            <p:ph idx="1"/>
          </p:nvPr>
        </p:nvSpPr>
        <p:spPr/>
        <p:txBody>
          <a:bodyPr>
            <a:normAutofit/>
          </a:bodyPr>
          <a:lstStyle/>
          <a:p>
            <a:pPr marL="0" lvl="0" indent="0" algn="r">
              <a:buSzPts val="1000"/>
              <a:buNone/>
              <a:tabLst>
                <a:tab pos="457200" algn="l"/>
              </a:tabLst>
            </a:pPr>
            <a:r>
              <a:rPr lang="de-DE" sz="2000" dirty="0">
                <a:solidFill>
                  <a:schemeClr val="tx1"/>
                </a:solidFill>
                <a:effectLst/>
                <a:latin typeface="Calibri" panose="020F0502020204030204" pitchFamily="34" charset="0"/>
                <a:ea typeface="Times New Roman" panose="02020603050405020304" pitchFamily="18" charset="0"/>
              </a:rPr>
              <a:t>„Soziale Arbeit und Pädagogik mit Schwerpunkt Psychosoziale Beratung“</a:t>
            </a:r>
          </a:p>
          <a:p>
            <a:pPr marL="342900" lvl="0" indent="-342900">
              <a:buSzPts val="1000"/>
              <a:buFont typeface="Symbol" panose="05050102010706020507" pitchFamily="18" charset="2"/>
              <a:buChar char=""/>
              <a:tabLst>
                <a:tab pos="457200" algn="l"/>
              </a:tabLst>
            </a:pPr>
            <a:endParaRPr lang="de-DE" sz="2000" dirty="0">
              <a:solidFill>
                <a:schemeClr val="tx1"/>
              </a:solidFill>
              <a:latin typeface="Calibri" panose="020F0502020204030204" pitchFamily="34"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de-DE" sz="2000" dirty="0">
                <a:solidFill>
                  <a:schemeClr val="tx1"/>
                </a:solidFill>
                <a:latin typeface="Calibri" panose="020F0502020204030204" pitchFamily="34" charset="0"/>
                <a:ea typeface="Times New Roman" panose="02020603050405020304" pitchFamily="18" charset="0"/>
              </a:rPr>
              <a:t>Was? </a:t>
            </a:r>
            <a:r>
              <a:rPr lang="de-DE" sz="2000" dirty="0">
                <a:solidFill>
                  <a:schemeClr val="tx1"/>
                </a:solidFill>
                <a:effectLst/>
                <a:latin typeface="Calibri" panose="020F0502020204030204" pitchFamily="34" charset="0"/>
                <a:ea typeface="Times New Roman" panose="02020603050405020304" pitchFamily="18" charset="0"/>
              </a:rPr>
              <a:t>Master </a:t>
            </a:r>
            <a:r>
              <a:rPr lang="de-DE" sz="2000" dirty="0" err="1">
                <a:solidFill>
                  <a:schemeClr val="tx1"/>
                </a:solidFill>
                <a:effectLst/>
                <a:latin typeface="Calibri" panose="020F0502020204030204" pitchFamily="34" charset="0"/>
                <a:ea typeface="Times New Roman" panose="02020603050405020304" pitchFamily="18" charset="0"/>
              </a:rPr>
              <a:t>of</a:t>
            </a:r>
            <a:r>
              <a:rPr lang="de-DE" sz="2000" dirty="0">
                <a:solidFill>
                  <a:schemeClr val="tx1"/>
                </a:solidFill>
                <a:effectLst/>
                <a:latin typeface="Calibri" panose="020F0502020204030204" pitchFamily="34" charset="0"/>
                <a:ea typeface="Times New Roman" panose="02020603050405020304" pitchFamily="18" charset="0"/>
              </a:rPr>
              <a:t> Arts</a:t>
            </a:r>
          </a:p>
          <a:p>
            <a:pPr marL="342900" lvl="0" indent="-342900">
              <a:buSzPts val="1000"/>
              <a:buFont typeface="Symbol" panose="05050102010706020507" pitchFamily="18" charset="2"/>
              <a:buChar char=""/>
              <a:tabLst>
                <a:tab pos="457200" algn="l"/>
              </a:tabLst>
            </a:pPr>
            <a:r>
              <a:rPr lang="de-DE" sz="2000" dirty="0">
                <a:solidFill>
                  <a:schemeClr val="tx1"/>
                </a:solidFill>
                <a:latin typeface="Calibri" panose="020F0502020204030204" pitchFamily="34" charset="0"/>
                <a:ea typeface="Times New Roman" panose="02020603050405020304" pitchFamily="18" charset="0"/>
              </a:rPr>
              <a:t>Wo?</a:t>
            </a:r>
            <a:r>
              <a:rPr lang="de-DE" sz="2000" dirty="0">
                <a:solidFill>
                  <a:schemeClr val="tx1"/>
                </a:solidFill>
                <a:effectLst/>
                <a:latin typeface="Calibri" panose="020F0502020204030204" pitchFamily="34" charset="0"/>
                <a:ea typeface="Times New Roman" panose="02020603050405020304" pitchFamily="18" charset="0"/>
              </a:rPr>
              <a:t> Campus der Hochschule Düsseldorf</a:t>
            </a:r>
            <a:r>
              <a:rPr lang="de-DE" sz="2000" dirty="0">
                <a:solidFill>
                  <a:schemeClr val="tx1"/>
                </a:solidFill>
                <a:latin typeface="Calibri" panose="020F0502020204030204" pitchFamily="34" charset="0"/>
                <a:ea typeface="Times New Roman" panose="02020603050405020304" pitchFamily="18" charset="0"/>
              </a:rPr>
              <a:t> am </a:t>
            </a:r>
            <a:r>
              <a:rPr lang="de-DE" sz="2000" dirty="0">
                <a:solidFill>
                  <a:schemeClr val="tx1"/>
                </a:solidFill>
                <a:effectLst/>
                <a:latin typeface="Calibri" panose="020F0502020204030204" pitchFamily="34" charset="0"/>
                <a:ea typeface="Times New Roman" panose="02020603050405020304" pitchFamily="18" charset="0"/>
              </a:rPr>
              <a:t>FB Sozial- und Kulturwissenschaften</a:t>
            </a:r>
          </a:p>
          <a:p>
            <a:pPr marL="342900" lvl="0" indent="-342900">
              <a:buSzPts val="1000"/>
              <a:buFont typeface="Symbol" panose="05050102010706020507" pitchFamily="18" charset="2"/>
              <a:buChar char=""/>
              <a:tabLst>
                <a:tab pos="457200" algn="l"/>
              </a:tabLst>
            </a:pPr>
            <a:r>
              <a:rPr lang="de-DE" sz="2000" dirty="0">
                <a:solidFill>
                  <a:schemeClr val="tx1"/>
                </a:solidFill>
                <a:latin typeface="Calibri" panose="020F0502020204030204" pitchFamily="34" charset="0"/>
                <a:ea typeface="Times New Roman" panose="02020603050405020304" pitchFamily="18" charset="0"/>
              </a:rPr>
              <a:t>Wie lang? 3 Semester Vollzeit / 90 CP</a:t>
            </a:r>
          </a:p>
          <a:p>
            <a:pPr marL="342900" lvl="0" indent="-342900">
              <a:buSzPts val="1000"/>
              <a:buFont typeface="Symbol" panose="05050102010706020507" pitchFamily="18" charset="2"/>
              <a:buChar char=""/>
              <a:tabLst>
                <a:tab pos="457200" algn="l"/>
              </a:tabLst>
            </a:pPr>
            <a:r>
              <a:rPr lang="de-DE" sz="2000" dirty="0">
                <a:solidFill>
                  <a:schemeClr val="tx1"/>
                </a:solidFill>
                <a:latin typeface="Calibri" panose="020F0502020204030204" pitchFamily="34" charset="0"/>
                <a:ea typeface="Times New Roman" panose="02020603050405020304" pitchFamily="18" charset="0"/>
              </a:rPr>
              <a:t>Wann? Beginn im Wintersemester</a:t>
            </a:r>
          </a:p>
          <a:p>
            <a:pPr marL="342900" lvl="0" indent="-342900">
              <a:buSzPts val="1000"/>
              <a:buFont typeface="Symbol" panose="05050102010706020507" pitchFamily="18" charset="2"/>
              <a:buChar char=""/>
              <a:tabLst>
                <a:tab pos="457200" algn="l"/>
              </a:tabLst>
            </a:pPr>
            <a:endParaRPr lang="de-DE" sz="2000" dirty="0">
              <a:solidFill>
                <a:schemeClr val="tx1"/>
              </a:solidFill>
              <a:latin typeface="Calibri" panose="020F0502020204030204" pitchFamily="34" charset="0"/>
              <a:ea typeface="Times New Roman" panose="02020603050405020304" pitchFamily="18" charset="0"/>
            </a:endParaRPr>
          </a:p>
          <a:p>
            <a:endParaRPr lang="de-DE" sz="2000" dirty="0">
              <a:solidFill>
                <a:schemeClr val="tx1"/>
              </a:solidFill>
            </a:endParaRPr>
          </a:p>
        </p:txBody>
      </p:sp>
      <p:pic>
        <p:nvPicPr>
          <p:cNvPr id="5" name="Grafik 4" descr="Ein Bild, das Schrift, Text, Grafiken, Grafikdesign enthält.&#10;&#10;Automatisch generierte Beschreibung">
            <a:extLst>
              <a:ext uri="{FF2B5EF4-FFF2-40B4-BE49-F238E27FC236}">
                <a16:creationId xmlns:a16="http://schemas.microsoft.com/office/drawing/2014/main" id="{EAE854FA-56B5-937F-C018-6729075B96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71661" y="5588000"/>
            <a:ext cx="2220339" cy="1270000"/>
          </a:xfrm>
          <a:prstGeom prst="rect">
            <a:avLst/>
          </a:prstGeom>
        </p:spPr>
      </p:pic>
    </p:spTree>
    <p:extLst>
      <p:ext uri="{BB962C8B-B14F-4D97-AF65-F5344CB8AC3E}">
        <p14:creationId xmlns:p14="http://schemas.microsoft.com/office/powerpoint/2010/main" val="2395398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32BC-ED87-E3D1-5995-869726A95017}"/>
              </a:ext>
            </a:extLst>
          </p:cNvPr>
          <p:cNvSpPr>
            <a:spLocks noGrp="1"/>
          </p:cNvSpPr>
          <p:nvPr>
            <p:ph type="title"/>
          </p:nvPr>
        </p:nvSpPr>
        <p:spPr/>
        <p:txBody>
          <a:bodyPr/>
          <a:lstStyle/>
          <a:p>
            <a:r>
              <a:rPr lang="de-DE" dirty="0"/>
              <a:t>Zugangsvoraussetzungen</a:t>
            </a:r>
          </a:p>
        </p:txBody>
      </p:sp>
      <p:sp>
        <p:nvSpPr>
          <p:cNvPr id="3" name="Inhaltsplatzhalter 2">
            <a:extLst>
              <a:ext uri="{FF2B5EF4-FFF2-40B4-BE49-F238E27FC236}">
                <a16:creationId xmlns:a16="http://schemas.microsoft.com/office/drawing/2014/main" id="{3EF4136C-6347-2081-C741-1E53706188BC}"/>
              </a:ext>
            </a:extLst>
          </p:cNvPr>
          <p:cNvSpPr>
            <a:spLocks noGrp="1"/>
          </p:cNvSpPr>
          <p:nvPr>
            <p:ph idx="1"/>
          </p:nvPr>
        </p:nvSpPr>
        <p:spPr/>
        <p:txBody>
          <a:bodyPr>
            <a:normAutofit/>
          </a:bodyPr>
          <a:lstStyle/>
          <a:p>
            <a:pPr lvl="0">
              <a:buSzPts val="1000"/>
              <a:buFont typeface="Arial" panose="020B0604020202020204" pitchFamily="34" charset="0"/>
              <a:buChar char="•"/>
              <a:tabLst>
                <a:tab pos="457200" algn="l"/>
              </a:tabLst>
            </a:pPr>
            <a:r>
              <a:rPr lang="de-DE" sz="2000" dirty="0">
                <a:solidFill>
                  <a:schemeClr val="tx1"/>
                </a:solidFill>
                <a:latin typeface="Calibri" panose="020F0502020204030204" pitchFamily="34" charset="0"/>
                <a:ea typeface="Calibri" panose="020F0502020204030204" pitchFamily="34" charset="0"/>
              </a:rPr>
              <a:t>Abgeschlossenes Bachelorstudium in</a:t>
            </a:r>
          </a:p>
          <a:p>
            <a:pPr lvl="1">
              <a:buSzPts val="1000"/>
              <a:buFont typeface="Arial" panose="020B0604020202020204" pitchFamily="34" charset="0"/>
              <a:buChar char="•"/>
              <a:tabLst>
                <a:tab pos="457200" algn="l"/>
              </a:tabLst>
            </a:pPr>
            <a:r>
              <a:rPr lang="de-DE" sz="1800" dirty="0">
                <a:solidFill>
                  <a:schemeClr val="tx1"/>
                </a:solidFill>
                <a:effectLst/>
                <a:latin typeface="Calibri" panose="020F0502020204030204" pitchFamily="34" charset="0"/>
                <a:ea typeface="Calibri" panose="020F0502020204030204" pitchFamily="34" charset="0"/>
              </a:rPr>
              <a:t>Soziale Arbeit, Sozialarbeit oder Sozialpädagogik</a:t>
            </a:r>
          </a:p>
          <a:p>
            <a:pPr lvl="1">
              <a:buSzPts val="1000"/>
              <a:buFont typeface="Arial" panose="020B0604020202020204" pitchFamily="34" charset="0"/>
              <a:buChar char="•"/>
              <a:tabLst>
                <a:tab pos="457200" algn="l"/>
              </a:tabLst>
            </a:pPr>
            <a:r>
              <a:rPr lang="de-DE" sz="1800" dirty="0">
                <a:solidFill>
                  <a:schemeClr val="tx1"/>
                </a:solidFill>
                <a:latin typeface="Calibri" panose="020F0502020204030204" pitchFamily="34" charset="0"/>
                <a:ea typeface="Calibri" panose="020F0502020204030204" pitchFamily="34" charset="0"/>
              </a:rPr>
              <a:t>(Kindheits-) Pädagogik oder Erziehungswissenschaft</a:t>
            </a:r>
          </a:p>
          <a:p>
            <a:pPr lvl="1">
              <a:buSzPts val="1000"/>
              <a:buFont typeface="Arial" panose="020B0604020202020204" pitchFamily="34" charset="0"/>
              <a:buChar char="•"/>
              <a:tabLst>
                <a:tab pos="457200" algn="l"/>
              </a:tabLst>
            </a:pPr>
            <a:r>
              <a:rPr lang="de-DE" sz="1800" dirty="0">
                <a:solidFill>
                  <a:schemeClr val="tx1"/>
                </a:solidFill>
                <a:latin typeface="Calibri" panose="020F0502020204030204" pitchFamily="34" charset="0"/>
                <a:ea typeface="Calibri" panose="020F0502020204030204" pitchFamily="34" charset="0"/>
              </a:rPr>
              <a:t>Bildungs- oder gesellschaftswissenschaftlichem Studiengang (z.B. Soziologie, Psychologie, Politikwissenschaft, Sozialwissenschaft)</a:t>
            </a:r>
          </a:p>
          <a:p>
            <a:pPr marL="457200" lvl="1" indent="0">
              <a:buSzPts val="1000"/>
              <a:buNone/>
              <a:tabLst>
                <a:tab pos="457200" algn="l"/>
              </a:tabLst>
            </a:pPr>
            <a:r>
              <a:rPr lang="de-DE" sz="1800" dirty="0">
                <a:solidFill>
                  <a:schemeClr val="tx1"/>
                </a:solidFill>
                <a:latin typeface="Calibri" panose="020F0502020204030204" pitchFamily="34" charset="0"/>
                <a:ea typeface="Calibri" panose="020F0502020204030204" pitchFamily="34" charset="0"/>
              </a:rPr>
              <a:t>mit 210 CP und Gesamtnote von 2,5 oder besser</a:t>
            </a:r>
          </a:p>
          <a:p>
            <a:pPr>
              <a:buSzPts val="1000"/>
              <a:buFont typeface="Arial" panose="020B0604020202020204" pitchFamily="34" charset="0"/>
              <a:buChar char="•"/>
              <a:tabLst>
                <a:tab pos="457200" algn="l"/>
              </a:tabLst>
            </a:pPr>
            <a:r>
              <a:rPr lang="de-DE" sz="2000" dirty="0">
                <a:solidFill>
                  <a:schemeClr val="tx1"/>
                </a:solidFill>
                <a:latin typeface="Calibri" panose="020F0502020204030204" pitchFamily="34" charset="0"/>
                <a:ea typeface="Calibri" panose="020F0502020204030204" pitchFamily="34" charset="0"/>
              </a:rPr>
              <a:t>Bei BA-Studiengang mit 180 CP: Zulassung mit Auflagen möglich</a:t>
            </a:r>
          </a:p>
          <a:p>
            <a:pPr lvl="1">
              <a:buSzPts val="1000"/>
              <a:buFont typeface="Arial" panose="020B0604020202020204" pitchFamily="34" charset="0"/>
              <a:buChar char="•"/>
              <a:tabLst>
                <a:tab pos="457200" algn="l"/>
              </a:tabLst>
            </a:pPr>
            <a:r>
              <a:rPr lang="de-DE" sz="1800" dirty="0">
                <a:solidFill>
                  <a:schemeClr val="tx1"/>
                </a:solidFill>
                <a:latin typeface="Calibri" panose="020F0502020204030204" pitchFamily="34" charset="0"/>
                <a:ea typeface="Calibri" panose="020F0502020204030204" pitchFamily="34" charset="0"/>
              </a:rPr>
              <a:t>30 CP nachholen durch Praxisstunden, Studienleistungen oder Mix aus beidem </a:t>
            </a:r>
          </a:p>
          <a:p>
            <a:pPr marL="0" indent="0">
              <a:buNone/>
            </a:pPr>
            <a:endParaRPr lang="de-DE" sz="4400" dirty="0">
              <a:solidFill>
                <a:schemeClr val="tx1"/>
              </a:solidFill>
            </a:endParaRPr>
          </a:p>
        </p:txBody>
      </p:sp>
      <p:pic>
        <p:nvPicPr>
          <p:cNvPr id="4" name="Grafik 3" descr="Ein Bild, das Schrift, Text, Grafiken, Grafikdesign enthält.&#10;&#10;Automatisch generierte Beschreibung">
            <a:extLst>
              <a:ext uri="{FF2B5EF4-FFF2-40B4-BE49-F238E27FC236}">
                <a16:creationId xmlns:a16="http://schemas.microsoft.com/office/drawing/2014/main" id="{75043203-2A41-E3DC-0AD6-D36D430040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71661" y="5588000"/>
            <a:ext cx="2220339" cy="1270000"/>
          </a:xfrm>
          <a:prstGeom prst="rect">
            <a:avLst/>
          </a:prstGeom>
        </p:spPr>
      </p:pic>
      <p:sp>
        <p:nvSpPr>
          <p:cNvPr id="5" name="Textfeld 4">
            <a:extLst>
              <a:ext uri="{FF2B5EF4-FFF2-40B4-BE49-F238E27FC236}">
                <a16:creationId xmlns:a16="http://schemas.microsoft.com/office/drawing/2014/main" id="{CCA83194-D796-4139-CC1C-BFE14D246B8B}"/>
              </a:ext>
            </a:extLst>
          </p:cNvPr>
          <p:cNvSpPr txBox="1"/>
          <p:nvPr/>
        </p:nvSpPr>
        <p:spPr>
          <a:xfrm>
            <a:off x="433557" y="6581001"/>
            <a:ext cx="5285756" cy="276999"/>
          </a:xfrm>
          <a:prstGeom prst="rect">
            <a:avLst/>
          </a:prstGeom>
          <a:noFill/>
        </p:spPr>
        <p:txBody>
          <a:bodyPr wrap="square" rtlCol="0">
            <a:spAutoFit/>
          </a:bodyPr>
          <a:lstStyle/>
          <a:p>
            <a:r>
              <a:rPr lang="de-DE" sz="1200" dirty="0">
                <a:solidFill>
                  <a:schemeClr val="tx1"/>
                </a:solidFill>
                <a:effectLst/>
                <a:latin typeface="Calibri" panose="020F0502020204030204" pitchFamily="34" charset="0"/>
                <a:ea typeface="Times New Roman" panose="02020603050405020304" pitchFamily="18" charset="0"/>
              </a:rPr>
              <a:t>Soziale Arbeit und Pädagogik mit Schwerpunkt Psychosoziale Beratung</a:t>
            </a:r>
            <a:endParaRPr lang="de-DE" sz="1200" dirty="0"/>
          </a:p>
        </p:txBody>
      </p:sp>
    </p:spTree>
    <p:extLst>
      <p:ext uri="{BB962C8B-B14F-4D97-AF65-F5344CB8AC3E}">
        <p14:creationId xmlns:p14="http://schemas.microsoft.com/office/powerpoint/2010/main" val="3562163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32BC-ED87-E3D1-5995-869726A95017}"/>
              </a:ext>
            </a:extLst>
          </p:cNvPr>
          <p:cNvSpPr>
            <a:spLocks noGrp="1"/>
          </p:cNvSpPr>
          <p:nvPr>
            <p:ph type="title"/>
          </p:nvPr>
        </p:nvSpPr>
        <p:spPr/>
        <p:txBody>
          <a:bodyPr/>
          <a:lstStyle/>
          <a:p>
            <a:r>
              <a:rPr lang="de-DE" dirty="0"/>
              <a:t>Zugangsvoraussetzungen</a:t>
            </a:r>
          </a:p>
        </p:txBody>
      </p:sp>
      <p:sp>
        <p:nvSpPr>
          <p:cNvPr id="3" name="Inhaltsplatzhalter 2">
            <a:extLst>
              <a:ext uri="{FF2B5EF4-FFF2-40B4-BE49-F238E27FC236}">
                <a16:creationId xmlns:a16="http://schemas.microsoft.com/office/drawing/2014/main" id="{3EF4136C-6347-2081-C741-1E53706188BC}"/>
              </a:ext>
            </a:extLst>
          </p:cNvPr>
          <p:cNvSpPr>
            <a:spLocks noGrp="1"/>
          </p:cNvSpPr>
          <p:nvPr>
            <p:ph idx="1"/>
          </p:nvPr>
        </p:nvSpPr>
        <p:spPr/>
        <p:txBody>
          <a:bodyPr>
            <a:normAutofit fontScale="92500" lnSpcReduction="20000"/>
          </a:bodyPr>
          <a:lstStyle/>
          <a:p>
            <a:pPr>
              <a:buSzPts val="1000"/>
              <a:buFont typeface="Arial" panose="020B0604020202020204" pitchFamily="34" charset="0"/>
              <a:buChar char="•"/>
              <a:tabLst>
                <a:tab pos="457200" algn="l"/>
              </a:tabLst>
            </a:pPr>
            <a:r>
              <a:rPr lang="de-DE" dirty="0">
                <a:solidFill>
                  <a:schemeClr val="tx1"/>
                </a:solidFill>
                <a:latin typeface="Calibri" panose="020F0502020204030204" pitchFamily="34" charset="0"/>
                <a:ea typeface="Calibri" panose="020F0502020204030204" pitchFamily="34" charset="0"/>
              </a:rPr>
              <a:t>Einschlägige Prüfungsleistungen in</a:t>
            </a:r>
          </a:p>
          <a:p>
            <a:pPr lvl="1">
              <a:buSzPts val="1000"/>
              <a:buFont typeface="Arial" panose="020B0604020202020204" pitchFamily="34" charset="0"/>
              <a:buChar char="•"/>
              <a:tabLst>
                <a:tab pos="457200" algn="l"/>
              </a:tabLst>
            </a:pPr>
            <a:r>
              <a:rPr lang="de-DE" dirty="0">
                <a:solidFill>
                  <a:schemeClr val="tx1"/>
                </a:solidFill>
                <a:latin typeface="Calibri" panose="020F0502020204030204" pitchFamily="34" charset="0"/>
                <a:ea typeface="Calibri" panose="020F0502020204030204" pitchFamily="34" charset="0"/>
              </a:rPr>
              <a:t>einem der Schwerpunkte (15 CP und Mindestnote von 2,5)</a:t>
            </a:r>
          </a:p>
          <a:p>
            <a:pPr marL="914400" lvl="2" indent="0">
              <a:buSzPts val="1000"/>
              <a:buNone/>
              <a:tabLst>
                <a:tab pos="457200" algn="l"/>
              </a:tabLst>
            </a:pPr>
            <a:r>
              <a:rPr lang="de-DE" sz="1600" dirty="0">
                <a:solidFill>
                  <a:schemeClr val="tx1"/>
                </a:solidFill>
                <a:latin typeface="Calibri" panose="020F0502020204030204" pitchFamily="34" charset="0"/>
                <a:ea typeface="Calibri" panose="020F0502020204030204" pitchFamily="34" charset="0"/>
              </a:rPr>
              <a:t>Beratung,</a:t>
            </a:r>
          </a:p>
          <a:p>
            <a:pPr marL="914400" lvl="2" indent="0">
              <a:buSzPts val="1000"/>
              <a:buNone/>
              <a:tabLst>
                <a:tab pos="457200" algn="l"/>
              </a:tabLst>
            </a:pPr>
            <a:r>
              <a:rPr lang="de-DE" sz="1600" dirty="0">
                <a:solidFill>
                  <a:schemeClr val="tx1"/>
                </a:solidFill>
                <a:latin typeface="Calibri" panose="020F0502020204030204" pitchFamily="34" charset="0"/>
                <a:ea typeface="Calibri" panose="020F0502020204030204" pitchFamily="34" charset="0"/>
              </a:rPr>
              <a:t>Gesundheit oder</a:t>
            </a:r>
          </a:p>
          <a:p>
            <a:pPr marL="914400" lvl="2" indent="0">
              <a:buSzPts val="1000"/>
              <a:buNone/>
              <a:tabLst>
                <a:tab pos="457200" algn="l"/>
              </a:tabLst>
            </a:pPr>
            <a:r>
              <a:rPr lang="de-DE" sz="1600" dirty="0">
                <a:solidFill>
                  <a:schemeClr val="tx1"/>
                </a:solidFill>
                <a:latin typeface="Calibri" panose="020F0502020204030204" pitchFamily="34" charset="0"/>
                <a:ea typeface="Calibri" panose="020F0502020204030204" pitchFamily="34" charset="0"/>
              </a:rPr>
              <a:t>Entwicklungsförderung</a:t>
            </a:r>
          </a:p>
          <a:p>
            <a:pPr lvl="1">
              <a:buSzPts val="1000"/>
              <a:buFont typeface="Arial" panose="020B0604020202020204" pitchFamily="34" charset="0"/>
              <a:buChar char="•"/>
              <a:tabLst>
                <a:tab pos="457200" algn="l"/>
              </a:tabLst>
            </a:pPr>
            <a:r>
              <a:rPr lang="de-DE" dirty="0">
                <a:solidFill>
                  <a:schemeClr val="tx1"/>
                </a:solidFill>
                <a:latin typeface="Calibri" panose="020F0502020204030204" pitchFamily="34" charset="0"/>
                <a:ea typeface="Calibri" panose="020F0502020204030204" pitchFamily="34" charset="0"/>
              </a:rPr>
              <a:t>Methoden der empirischen Sozialforschung (5 CP)</a:t>
            </a:r>
          </a:p>
          <a:p>
            <a:pPr>
              <a:buSzPts val="1000"/>
              <a:buFont typeface="Arial" panose="020B0604020202020204" pitchFamily="34" charset="0"/>
              <a:buChar char="•"/>
              <a:tabLst>
                <a:tab pos="457200" algn="l"/>
              </a:tabLst>
            </a:pPr>
            <a:r>
              <a:rPr lang="de-DE" dirty="0">
                <a:solidFill>
                  <a:schemeClr val="tx1"/>
                </a:solidFill>
                <a:latin typeface="Calibri" panose="020F0502020204030204" pitchFamily="34" charset="0"/>
                <a:ea typeface="Calibri" panose="020F0502020204030204" pitchFamily="34" charset="0"/>
              </a:rPr>
              <a:t>Einschlägige Praxiserfahrung von 640 Stunden</a:t>
            </a:r>
          </a:p>
          <a:p>
            <a:pPr lvl="1">
              <a:buSzPts val="1000"/>
              <a:buFont typeface="Arial" panose="020B0604020202020204" pitchFamily="34" charset="0"/>
              <a:buChar char="•"/>
              <a:tabLst>
                <a:tab pos="457200" algn="l"/>
              </a:tabLst>
            </a:pPr>
            <a:r>
              <a:rPr lang="de-DE" b="0" i="0" dirty="0">
                <a:solidFill>
                  <a:schemeClr val="tx1"/>
                </a:solidFill>
                <a:effectLst/>
              </a:rPr>
              <a:t>muss formalen Kriterien des Anerkennungssemesters der HSD entsprechen</a:t>
            </a:r>
          </a:p>
          <a:p>
            <a:pPr lvl="1">
              <a:buSzPts val="1000"/>
              <a:buFont typeface="Arial" panose="020B0604020202020204" pitchFamily="34" charset="0"/>
              <a:buChar char="•"/>
              <a:tabLst>
                <a:tab pos="457200" algn="l"/>
              </a:tabLst>
            </a:pPr>
            <a:r>
              <a:rPr lang="de-DE" b="0" i="0" dirty="0">
                <a:solidFill>
                  <a:schemeClr val="tx1"/>
                </a:solidFill>
                <a:effectLst/>
              </a:rPr>
              <a:t>Einschlägigkeit der Praxistätigkeit im Kontext von Beratung wird geprüft</a:t>
            </a:r>
          </a:p>
          <a:p>
            <a:pPr lvl="1">
              <a:buSzPts val="1000"/>
              <a:buFont typeface="Arial" panose="020B0604020202020204" pitchFamily="34" charset="0"/>
              <a:buChar char="•"/>
              <a:tabLst>
                <a:tab pos="457200" algn="l"/>
              </a:tabLst>
            </a:pPr>
            <a:r>
              <a:rPr lang="de-DE" dirty="0">
                <a:solidFill>
                  <a:schemeClr val="tx1"/>
                </a:solidFill>
              </a:rPr>
              <a:t>z.B. Tätigkeiten im Rahmen von Hilfen zur Erziehung im ASD/BSD, Beratungsstellen, Teilnahme, Durchführung und Hospitation an psychosozialer Beratung, Teilnahme, Durchführung und Hospitation an Hilfeplanverfahren /-gesprächen, Krankenhaussozialarbeit, Sozialdienst in Psychiatrien​, Sozialpädagogische Familienhilfe</a:t>
            </a:r>
          </a:p>
        </p:txBody>
      </p:sp>
      <p:pic>
        <p:nvPicPr>
          <p:cNvPr id="4" name="Grafik 3" descr="Ein Bild, das Schrift, Text, Grafiken, Grafikdesign enthält.&#10;&#10;Automatisch generierte Beschreibung">
            <a:extLst>
              <a:ext uri="{FF2B5EF4-FFF2-40B4-BE49-F238E27FC236}">
                <a16:creationId xmlns:a16="http://schemas.microsoft.com/office/drawing/2014/main" id="{75043203-2A41-E3DC-0AD6-D36D430040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71661" y="5588000"/>
            <a:ext cx="2220339" cy="1270000"/>
          </a:xfrm>
          <a:prstGeom prst="rect">
            <a:avLst/>
          </a:prstGeom>
        </p:spPr>
      </p:pic>
      <p:sp>
        <p:nvSpPr>
          <p:cNvPr id="6" name="Textfeld 5">
            <a:extLst>
              <a:ext uri="{FF2B5EF4-FFF2-40B4-BE49-F238E27FC236}">
                <a16:creationId xmlns:a16="http://schemas.microsoft.com/office/drawing/2014/main" id="{8F1C80CB-BF91-B424-CE4C-8C761121E435}"/>
              </a:ext>
            </a:extLst>
          </p:cNvPr>
          <p:cNvSpPr txBox="1"/>
          <p:nvPr/>
        </p:nvSpPr>
        <p:spPr>
          <a:xfrm>
            <a:off x="433557" y="6581001"/>
            <a:ext cx="5285756" cy="276999"/>
          </a:xfrm>
          <a:prstGeom prst="rect">
            <a:avLst/>
          </a:prstGeom>
          <a:noFill/>
        </p:spPr>
        <p:txBody>
          <a:bodyPr wrap="square" rtlCol="0">
            <a:spAutoFit/>
          </a:bodyPr>
          <a:lstStyle/>
          <a:p>
            <a:r>
              <a:rPr lang="de-DE" sz="1200" dirty="0">
                <a:solidFill>
                  <a:schemeClr val="tx1"/>
                </a:solidFill>
                <a:effectLst/>
                <a:latin typeface="Calibri" panose="020F0502020204030204" pitchFamily="34" charset="0"/>
                <a:ea typeface="Times New Roman" panose="02020603050405020304" pitchFamily="18" charset="0"/>
              </a:rPr>
              <a:t>Soziale Arbeit und Pädagogik mit Schwerpunkt Psychosoziale Beratung</a:t>
            </a:r>
            <a:endParaRPr lang="de-DE" sz="1200" dirty="0"/>
          </a:p>
        </p:txBody>
      </p:sp>
    </p:spTree>
    <p:extLst>
      <p:ext uri="{BB962C8B-B14F-4D97-AF65-F5344CB8AC3E}">
        <p14:creationId xmlns:p14="http://schemas.microsoft.com/office/powerpoint/2010/main" val="3496793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32BC-ED87-E3D1-5995-869726A95017}"/>
              </a:ext>
            </a:extLst>
          </p:cNvPr>
          <p:cNvSpPr>
            <a:spLocks noGrp="1"/>
          </p:cNvSpPr>
          <p:nvPr>
            <p:ph type="title"/>
          </p:nvPr>
        </p:nvSpPr>
        <p:spPr>
          <a:xfrm>
            <a:off x="838200" y="609600"/>
            <a:ext cx="3739341" cy="1330839"/>
          </a:xfrm>
        </p:spPr>
        <p:txBody>
          <a:bodyPr>
            <a:normAutofit/>
          </a:bodyPr>
          <a:lstStyle/>
          <a:p>
            <a:r>
              <a:rPr lang="de-DE" dirty="0"/>
              <a:t>Inhalte des Studiums	</a:t>
            </a:r>
          </a:p>
        </p:txBody>
      </p:sp>
      <p:sp>
        <p:nvSpPr>
          <p:cNvPr id="12" name="Content Placeholder 11">
            <a:extLst>
              <a:ext uri="{FF2B5EF4-FFF2-40B4-BE49-F238E27FC236}">
                <a16:creationId xmlns:a16="http://schemas.microsoft.com/office/drawing/2014/main" id="{349082A0-B412-47B7-CDE8-9B542F9D96F6}"/>
              </a:ext>
            </a:extLst>
          </p:cNvPr>
          <p:cNvSpPr>
            <a:spLocks noGrp="1"/>
          </p:cNvSpPr>
          <p:nvPr>
            <p:ph idx="1"/>
          </p:nvPr>
        </p:nvSpPr>
        <p:spPr>
          <a:xfrm>
            <a:off x="862366" y="2194102"/>
            <a:ext cx="3959800" cy="3908586"/>
          </a:xfrm>
        </p:spPr>
        <p:txBody>
          <a:bodyPr>
            <a:normAutofit fontScale="92500" lnSpcReduction="10000"/>
          </a:bodyPr>
          <a:lstStyle/>
          <a:p>
            <a:pPr>
              <a:buFont typeface="Arial" panose="020B0604020202020204" pitchFamily="34" charset="0"/>
              <a:buChar char="•"/>
            </a:pPr>
            <a:r>
              <a:rPr lang="en-US" sz="2000" dirty="0" err="1">
                <a:solidFill>
                  <a:schemeClr val="tx1"/>
                </a:solidFill>
              </a:rPr>
              <a:t>Modulhandbuch</a:t>
            </a:r>
            <a:r>
              <a:rPr lang="en-US" sz="2000" dirty="0">
                <a:solidFill>
                  <a:schemeClr val="tx1"/>
                </a:solidFill>
              </a:rPr>
              <a:t> </a:t>
            </a:r>
            <a:r>
              <a:rPr lang="en-US" sz="2000" dirty="0" err="1">
                <a:solidFill>
                  <a:schemeClr val="tx1"/>
                </a:solidFill>
              </a:rPr>
              <a:t>enthält</a:t>
            </a:r>
            <a:r>
              <a:rPr lang="en-US" sz="2000" dirty="0">
                <a:solidFill>
                  <a:schemeClr val="tx1"/>
                </a:solidFill>
              </a:rPr>
              <a:t> elf Module (MB1-11)</a:t>
            </a:r>
          </a:p>
          <a:p>
            <a:pPr>
              <a:buFont typeface="Arial" panose="020B0604020202020204" pitchFamily="34" charset="0"/>
              <a:buChar char="•"/>
            </a:pPr>
            <a:r>
              <a:rPr lang="en-US" sz="2000" dirty="0" err="1">
                <a:solidFill>
                  <a:schemeClr val="tx1"/>
                </a:solidFill>
              </a:rPr>
              <a:t>Besonderheit</a:t>
            </a:r>
            <a:r>
              <a:rPr lang="en-US" sz="2000" dirty="0">
                <a:solidFill>
                  <a:schemeClr val="tx1"/>
                </a:solidFill>
              </a:rPr>
              <a:t> </a:t>
            </a:r>
            <a:r>
              <a:rPr lang="en-US" sz="2000" dirty="0" err="1">
                <a:solidFill>
                  <a:schemeClr val="tx1"/>
                </a:solidFill>
              </a:rPr>
              <a:t>bei</a:t>
            </a:r>
            <a:r>
              <a:rPr lang="en-US" sz="2000" dirty="0">
                <a:solidFill>
                  <a:schemeClr val="tx1"/>
                </a:solidFill>
              </a:rPr>
              <a:t> MB 1:</a:t>
            </a:r>
          </a:p>
          <a:p>
            <a:pPr lvl="1">
              <a:buFont typeface="Arial" panose="020B0604020202020204" pitchFamily="34" charset="0"/>
              <a:buChar char="•"/>
            </a:pPr>
            <a:r>
              <a:rPr lang="en-US" sz="1600" dirty="0" err="1">
                <a:solidFill>
                  <a:schemeClr val="tx1"/>
                </a:solidFill>
              </a:rPr>
              <a:t>Drei</a:t>
            </a:r>
            <a:r>
              <a:rPr lang="en-US" sz="1600" dirty="0">
                <a:solidFill>
                  <a:schemeClr val="tx1"/>
                </a:solidFill>
              </a:rPr>
              <a:t> </a:t>
            </a:r>
            <a:r>
              <a:rPr lang="en-US" sz="1600" dirty="0" err="1">
                <a:solidFill>
                  <a:schemeClr val="tx1"/>
                </a:solidFill>
              </a:rPr>
              <a:t>Seminare</a:t>
            </a:r>
            <a:r>
              <a:rPr lang="en-US" sz="1600" dirty="0">
                <a:solidFill>
                  <a:schemeClr val="tx1"/>
                </a:solidFill>
              </a:rPr>
              <a:t> </a:t>
            </a:r>
            <a:r>
              <a:rPr lang="en-US" sz="1600" dirty="0" err="1">
                <a:solidFill>
                  <a:schemeClr val="tx1"/>
                </a:solidFill>
              </a:rPr>
              <a:t>zu</a:t>
            </a:r>
            <a:r>
              <a:rPr lang="en-US" sz="1600" dirty="0">
                <a:solidFill>
                  <a:schemeClr val="tx1"/>
                </a:solidFill>
              </a:rPr>
              <a:t> </a:t>
            </a:r>
            <a:r>
              <a:rPr lang="en-US" sz="1600" dirty="0" err="1">
                <a:solidFill>
                  <a:schemeClr val="tx1"/>
                </a:solidFill>
              </a:rPr>
              <a:t>soziologischen</a:t>
            </a:r>
            <a:r>
              <a:rPr lang="en-US" sz="1600" dirty="0">
                <a:solidFill>
                  <a:schemeClr val="tx1"/>
                </a:solidFill>
              </a:rPr>
              <a:t>, </a:t>
            </a:r>
            <a:r>
              <a:rPr lang="en-US" sz="1600" dirty="0" err="1">
                <a:solidFill>
                  <a:schemeClr val="tx1"/>
                </a:solidFill>
              </a:rPr>
              <a:t>psychologischen</a:t>
            </a:r>
            <a:r>
              <a:rPr lang="en-US" sz="1600" dirty="0">
                <a:solidFill>
                  <a:schemeClr val="tx1"/>
                </a:solidFill>
              </a:rPr>
              <a:t> und </a:t>
            </a:r>
            <a:r>
              <a:rPr lang="en-US" sz="1600" dirty="0" err="1">
                <a:solidFill>
                  <a:schemeClr val="tx1"/>
                </a:solidFill>
              </a:rPr>
              <a:t>rechtlichen</a:t>
            </a:r>
            <a:r>
              <a:rPr lang="en-US" sz="1600" dirty="0">
                <a:solidFill>
                  <a:schemeClr val="tx1"/>
                </a:solidFill>
              </a:rPr>
              <a:t> </a:t>
            </a:r>
            <a:r>
              <a:rPr lang="en-US" sz="1600" dirty="0" err="1">
                <a:solidFill>
                  <a:schemeClr val="tx1"/>
                </a:solidFill>
              </a:rPr>
              <a:t>Grundlagen</a:t>
            </a:r>
            <a:r>
              <a:rPr lang="en-US" sz="1600" dirty="0">
                <a:solidFill>
                  <a:schemeClr val="tx1"/>
                </a:solidFill>
              </a:rPr>
              <a:t> </a:t>
            </a:r>
            <a:r>
              <a:rPr lang="en-US" sz="1600" dirty="0" err="1">
                <a:solidFill>
                  <a:schemeClr val="tx1"/>
                </a:solidFill>
              </a:rPr>
              <a:t>mit</a:t>
            </a:r>
            <a:r>
              <a:rPr lang="en-US" sz="1600" dirty="0">
                <a:solidFill>
                  <a:schemeClr val="tx1"/>
                </a:solidFill>
              </a:rPr>
              <a:t> </a:t>
            </a:r>
            <a:r>
              <a:rPr lang="en-US" sz="1600" dirty="0" err="1">
                <a:solidFill>
                  <a:schemeClr val="tx1"/>
                </a:solidFill>
              </a:rPr>
              <a:t>gemeinsamer</a:t>
            </a:r>
            <a:r>
              <a:rPr lang="en-US" sz="1600" dirty="0">
                <a:solidFill>
                  <a:schemeClr val="tx1"/>
                </a:solidFill>
              </a:rPr>
              <a:t> </a:t>
            </a:r>
            <a:r>
              <a:rPr lang="en-US" sz="1600" dirty="0" err="1">
                <a:solidFill>
                  <a:schemeClr val="tx1"/>
                </a:solidFill>
              </a:rPr>
              <a:t>Prüfungsleistung</a:t>
            </a:r>
            <a:r>
              <a:rPr lang="en-US" sz="1600" dirty="0">
                <a:solidFill>
                  <a:schemeClr val="tx1"/>
                </a:solidFill>
              </a:rPr>
              <a:t> (PL)</a:t>
            </a:r>
          </a:p>
          <a:p>
            <a:pPr>
              <a:buFont typeface="Arial" panose="020B0604020202020204" pitchFamily="34" charset="0"/>
              <a:buChar char="•"/>
            </a:pPr>
            <a:r>
              <a:rPr lang="en-US" sz="2000" dirty="0" err="1">
                <a:solidFill>
                  <a:schemeClr val="tx1"/>
                </a:solidFill>
              </a:rPr>
              <a:t>Besonderheit</a:t>
            </a:r>
            <a:r>
              <a:rPr lang="en-US" sz="2000" dirty="0">
                <a:solidFill>
                  <a:schemeClr val="tx1"/>
                </a:solidFill>
              </a:rPr>
              <a:t> MB 6:</a:t>
            </a:r>
          </a:p>
          <a:p>
            <a:pPr lvl="1">
              <a:buFont typeface="Arial" panose="020B0604020202020204" pitchFamily="34" charset="0"/>
              <a:buChar char="•"/>
            </a:pPr>
            <a:r>
              <a:rPr lang="en-US" sz="1600" dirty="0" err="1">
                <a:solidFill>
                  <a:schemeClr val="tx1"/>
                </a:solidFill>
              </a:rPr>
              <a:t>Enthält</a:t>
            </a:r>
            <a:r>
              <a:rPr lang="en-US" sz="1600" dirty="0">
                <a:solidFill>
                  <a:schemeClr val="tx1"/>
                </a:solidFill>
              </a:rPr>
              <a:t> Supervision </a:t>
            </a:r>
            <a:r>
              <a:rPr lang="en-US" sz="1600" dirty="0" err="1">
                <a:solidFill>
                  <a:schemeClr val="tx1"/>
                </a:solidFill>
              </a:rPr>
              <a:t>als</a:t>
            </a:r>
            <a:r>
              <a:rPr lang="en-US" sz="1600" dirty="0">
                <a:solidFill>
                  <a:schemeClr val="tx1"/>
                </a:solidFill>
              </a:rPr>
              <a:t> </a:t>
            </a:r>
            <a:r>
              <a:rPr lang="en-US" sz="1600" dirty="0" err="1">
                <a:solidFill>
                  <a:schemeClr val="tx1"/>
                </a:solidFill>
              </a:rPr>
              <a:t>auch</a:t>
            </a:r>
            <a:r>
              <a:rPr lang="en-US" sz="1600" dirty="0">
                <a:solidFill>
                  <a:schemeClr val="tx1"/>
                </a:solidFill>
              </a:rPr>
              <a:t> </a:t>
            </a:r>
            <a:r>
              <a:rPr lang="en-US" sz="1600" dirty="0" err="1">
                <a:solidFill>
                  <a:schemeClr val="tx1"/>
                </a:solidFill>
              </a:rPr>
              <a:t>Beratungspraxisstunden</a:t>
            </a:r>
            <a:endParaRPr lang="en-US" sz="1600" dirty="0">
              <a:solidFill>
                <a:schemeClr val="tx1"/>
              </a:solidFill>
            </a:endParaRPr>
          </a:p>
          <a:p>
            <a:pPr lvl="1">
              <a:buFont typeface="Arial" panose="020B0604020202020204" pitchFamily="34" charset="0"/>
              <a:buChar char="•"/>
            </a:pPr>
            <a:r>
              <a:rPr lang="en-US" sz="1600" dirty="0" err="1">
                <a:solidFill>
                  <a:schemeClr val="tx1"/>
                </a:solidFill>
              </a:rPr>
              <a:t>insgesamt</a:t>
            </a:r>
            <a:r>
              <a:rPr lang="en-US" sz="1600" dirty="0">
                <a:solidFill>
                  <a:schemeClr val="tx1"/>
                </a:solidFill>
              </a:rPr>
              <a:t> 182 Std. </a:t>
            </a:r>
            <a:r>
              <a:rPr lang="en-US" sz="1600" dirty="0" err="1">
                <a:solidFill>
                  <a:schemeClr val="tx1"/>
                </a:solidFill>
              </a:rPr>
              <a:t>Beratungspraxis</a:t>
            </a:r>
            <a:r>
              <a:rPr lang="en-US" sz="1600" dirty="0">
                <a:solidFill>
                  <a:schemeClr val="tx1"/>
                </a:solidFill>
              </a:rPr>
              <a:t>, </a:t>
            </a:r>
            <a:r>
              <a:rPr lang="en-US" sz="1600" dirty="0" err="1">
                <a:solidFill>
                  <a:schemeClr val="tx1"/>
                </a:solidFill>
              </a:rPr>
              <a:t>wovon</a:t>
            </a:r>
            <a:r>
              <a:rPr lang="en-US" sz="1600" dirty="0">
                <a:solidFill>
                  <a:schemeClr val="tx1"/>
                </a:solidFill>
              </a:rPr>
              <a:t> die </a:t>
            </a:r>
            <a:r>
              <a:rPr lang="en-US" sz="1600" dirty="0" err="1">
                <a:solidFill>
                  <a:schemeClr val="tx1"/>
                </a:solidFill>
              </a:rPr>
              <a:t>meisten</a:t>
            </a:r>
            <a:r>
              <a:rPr lang="en-US" sz="1600" dirty="0">
                <a:solidFill>
                  <a:schemeClr val="tx1"/>
                </a:solidFill>
              </a:rPr>
              <a:t> </a:t>
            </a:r>
            <a:r>
              <a:rPr lang="en-US" sz="1600" dirty="0" err="1">
                <a:solidFill>
                  <a:schemeClr val="tx1"/>
                </a:solidFill>
              </a:rPr>
              <a:t>außerhalb</a:t>
            </a:r>
            <a:r>
              <a:rPr lang="en-US" sz="1600" dirty="0">
                <a:solidFill>
                  <a:schemeClr val="tx1"/>
                </a:solidFill>
              </a:rPr>
              <a:t> der HS </a:t>
            </a:r>
            <a:r>
              <a:rPr lang="en-US" sz="1600" dirty="0" err="1">
                <a:solidFill>
                  <a:schemeClr val="tx1"/>
                </a:solidFill>
              </a:rPr>
              <a:t>gesammelt</a:t>
            </a:r>
            <a:r>
              <a:rPr lang="en-US" sz="1600" dirty="0">
                <a:solidFill>
                  <a:schemeClr val="tx1"/>
                </a:solidFill>
              </a:rPr>
              <a:t> </a:t>
            </a:r>
            <a:r>
              <a:rPr lang="en-US" sz="1600" dirty="0" err="1">
                <a:solidFill>
                  <a:schemeClr val="tx1"/>
                </a:solidFill>
              </a:rPr>
              <a:t>werden</a:t>
            </a:r>
            <a:endParaRPr lang="en-US" sz="1600" dirty="0">
              <a:solidFill>
                <a:schemeClr val="tx1"/>
              </a:solidFill>
            </a:endParaRPr>
          </a:p>
        </p:txBody>
      </p:sp>
      <p:pic>
        <p:nvPicPr>
          <p:cNvPr id="4" name="Grafik 3" descr="Ein Bild, das Schrift, Text, Grafiken, Grafikdesign enthält.&#10;&#10;Automatisch generierte Beschreibung">
            <a:extLst>
              <a:ext uri="{FF2B5EF4-FFF2-40B4-BE49-F238E27FC236}">
                <a16:creationId xmlns:a16="http://schemas.microsoft.com/office/drawing/2014/main" id="{75043203-2A41-E3DC-0AD6-D36D430040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71661" y="5588000"/>
            <a:ext cx="2220339" cy="1270000"/>
          </a:xfrm>
          <a:prstGeom prst="rect">
            <a:avLst/>
          </a:prstGeom>
        </p:spPr>
      </p:pic>
      <p:grpSp>
        <p:nvGrpSpPr>
          <p:cNvPr id="10" name="Gruppieren 9">
            <a:extLst>
              <a:ext uri="{FF2B5EF4-FFF2-40B4-BE49-F238E27FC236}">
                <a16:creationId xmlns:a16="http://schemas.microsoft.com/office/drawing/2014/main" id="{B462F0F6-F59B-6278-F068-89B891A283B0}"/>
              </a:ext>
            </a:extLst>
          </p:cNvPr>
          <p:cNvGrpSpPr/>
          <p:nvPr/>
        </p:nvGrpSpPr>
        <p:grpSpPr>
          <a:xfrm>
            <a:off x="4993336" y="609600"/>
            <a:ext cx="6667648" cy="4760992"/>
            <a:chOff x="4993336" y="609600"/>
            <a:chExt cx="6667648" cy="4760992"/>
          </a:xfrm>
        </p:grpSpPr>
        <p:pic>
          <p:nvPicPr>
            <p:cNvPr id="8" name="Inhaltsplatzhalter 7" descr="Ein Bild, das Text, parallel, Diagramm, Zahl enthält.&#10;&#10;Automatisch generierte Beschreibung">
              <a:extLst>
                <a:ext uri="{FF2B5EF4-FFF2-40B4-BE49-F238E27FC236}">
                  <a16:creationId xmlns:a16="http://schemas.microsoft.com/office/drawing/2014/main" id="{0AC28CF3-E745-5D97-8B31-6ABA9CA3BDF6}"/>
                </a:ext>
              </a:extLst>
            </p:cNvPr>
            <p:cNvPicPr>
              <a:picLocks noChangeAspect="1"/>
            </p:cNvPicPr>
            <p:nvPr/>
          </p:nvPicPr>
          <p:blipFill>
            <a:blip r:embed="rId3"/>
            <a:stretch>
              <a:fillRect/>
            </a:stretch>
          </p:blipFill>
          <p:spPr>
            <a:xfrm>
              <a:off x="4993336" y="609600"/>
              <a:ext cx="6667648" cy="4483993"/>
            </a:xfrm>
            <a:prstGeom prst="rect">
              <a:avLst/>
            </a:prstGeom>
          </p:spPr>
        </p:pic>
        <p:sp>
          <p:nvSpPr>
            <p:cNvPr id="9" name="Textfeld 8">
              <a:extLst>
                <a:ext uri="{FF2B5EF4-FFF2-40B4-BE49-F238E27FC236}">
                  <a16:creationId xmlns:a16="http://schemas.microsoft.com/office/drawing/2014/main" id="{FB4706E2-5E15-2BA6-C412-536DE7B45C78}"/>
                </a:ext>
              </a:extLst>
            </p:cNvPr>
            <p:cNvSpPr txBox="1"/>
            <p:nvPr/>
          </p:nvSpPr>
          <p:spPr>
            <a:xfrm>
              <a:off x="4993337" y="5093593"/>
              <a:ext cx="6667647" cy="276999"/>
            </a:xfrm>
            <a:prstGeom prst="rect">
              <a:avLst/>
            </a:prstGeom>
            <a:noFill/>
          </p:spPr>
          <p:txBody>
            <a:bodyPr wrap="square" rtlCol="0">
              <a:spAutoFit/>
            </a:bodyPr>
            <a:lstStyle/>
            <a:p>
              <a:r>
                <a:rPr lang="de-DE" sz="1200" dirty="0"/>
                <a:t>https://soz-kult.hs-duesseldorf.de/studium/studiengaenge/ma-pb/studieninhalt-aufbau</a:t>
              </a:r>
            </a:p>
          </p:txBody>
        </p:sp>
      </p:grpSp>
      <p:sp>
        <p:nvSpPr>
          <p:cNvPr id="3" name="Textfeld 2">
            <a:extLst>
              <a:ext uri="{FF2B5EF4-FFF2-40B4-BE49-F238E27FC236}">
                <a16:creationId xmlns:a16="http://schemas.microsoft.com/office/drawing/2014/main" id="{961B7B28-E858-D71E-DF86-25995EA9EA8B}"/>
              </a:ext>
            </a:extLst>
          </p:cNvPr>
          <p:cNvSpPr txBox="1"/>
          <p:nvPr/>
        </p:nvSpPr>
        <p:spPr>
          <a:xfrm>
            <a:off x="433557" y="6581001"/>
            <a:ext cx="5285756" cy="276999"/>
          </a:xfrm>
          <a:prstGeom prst="rect">
            <a:avLst/>
          </a:prstGeom>
          <a:noFill/>
        </p:spPr>
        <p:txBody>
          <a:bodyPr wrap="square" rtlCol="0">
            <a:spAutoFit/>
          </a:bodyPr>
          <a:lstStyle/>
          <a:p>
            <a:r>
              <a:rPr lang="de-DE" sz="1200" dirty="0">
                <a:solidFill>
                  <a:schemeClr val="tx1"/>
                </a:solidFill>
                <a:effectLst/>
                <a:latin typeface="Calibri" panose="020F0502020204030204" pitchFamily="34" charset="0"/>
                <a:ea typeface="Times New Roman" panose="02020603050405020304" pitchFamily="18" charset="0"/>
              </a:rPr>
              <a:t>Soziale Arbeit und Pädagogik mit Schwerpunkt Psychosoziale Beratung</a:t>
            </a:r>
            <a:endParaRPr lang="de-DE" sz="1200" dirty="0"/>
          </a:p>
        </p:txBody>
      </p:sp>
    </p:spTree>
    <p:extLst>
      <p:ext uri="{BB962C8B-B14F-4D97-AF65-F5344CB8AC3E}">
        <p14:creationId xmlns:p14="http://schemas.microsoft.com/office/powerpoint/2010/main" val="2234191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32BC-ED87-E3D1-5995-869726A95017}"/>
              </a:ext>
            </a:extLst>
          </p:cNvPr>
          <p:cNvSpPr>
            <a:spLocks noGrp="1"/>
          </p:cNvSpPr>
          <p:nvPr>
            <p:ph type="title"/>
          </p:nvPr>
        </p:nvSpPr>
        <p:spPr/>
        <p:txBody>
          <a:bodyPr/>
          <a:lstStyle/>
          <a:p>
            <a:r>
              <a:rPr lang="de-DE" dirty="0"/>
              <a:t>Inhalte des Studiums	</a:t>
            </a:r>
          </a:p>
        </p:txBody>
      </p:sp>
      <p:sp>
        <p:nvSpPr>
          <p:cNvPr id="3" name="Inhaltsplatzhalter 2">
            <a:extLst>
              <a:ext uri="{FF2B5EF4-FFF2-40B4-BE49-F238E27FC236}">
                <a16:creationId xmlns:a16="http://schemas.microsoft.com/office/drawing/2014/main" id="{3EF4136C-6347-2081-C741-1E53706188BC}"/>
              </a:ext>
            </a:extLst>
          </p:cNvPr>
          <p:cNvSpPr>
            <a:spLocks noGrp="1"/>
          </p:cNvSpPr>
          <p:nvPr>
            <p:ph idx="1"/>
          </p:nvPr>
        </p:nvSpPr>
        <p:spPr/>
        <p:txBody>
          <a:bodyPr>
            <a:normAutofit/>
          </a:bodyPr>
          <a:lstStyle/>
          <a:p>
            <a:pPr>
              <a:buFont typeface="Arial" panose="020B0604020202020204" pitchFamily="34" charset="0"/>
              <a:buChar char="•"/>
            </a:pPr>
            <a:r>
              <a:rPr lang="en-US" sz="2000" dirty="0">
                <a:solidFill>
                  <a:schemeClr val="tx1"/>
                </a:solidFill>
              </a:rPr>
              <a:t>PL: </a:t>
            </a:r>
            <a:r>
              <a:rPr lang="en-US" sz="2000" dirty="0" err="1">
                <a:solidFill>
                  <a:schemeClr val="tx1"/>
                </a:solidFill>
              </a:rPr>
              <a:t>Hausarbeiten</a:t>
            </a:r>
            <a:r>
              <a:rPr lang="en-US" sz="2000" dirty="0">
                <a:solidFill>
                  <a:schemeClr val="tx1"/>
                </a:solidFill>
              </a:rPr>
              <a:t>, Portfolios, </a:t>
            </a:r>
            <a:r>
              <a:rPr lang="en-US" sz="2000" dirty="0" err="1">
                <a:solidFill>
                  <a:schemeClr val="tx1"/>
                </a:solidFill>
              </a:rPr>
              <a:t>Präsentationen</a:t>
            </a:r>
            <a:r>
              <a:rPr lang="en-US" sz="2000" dirty="0">
                <a:solidFill>
                  <a:schemeClr val="tx1"/>
                </a:solidFill>
              </a:rPr>
              <a:t>, </a:t>
            </a:r>
            <a:r>
              <a:rPr lang="en-US" sz="2000" dirty="0" err="1">
                <a:solidFill>
                  <a:schemeClr val="tx1"/>
                </a:solidFill>
              </a:rPr>
              <a:t>Klausuren</a:t>
            </a:r>
            <a:r>
              <a:rPr lang="en-US" sz="2000" dirty="0">
                <a:solidFill>
                  <a:schemeClr val="tx1"/>
                </a:solidFill>
              </a:rPr>
              <a:t>, Exposés</a:t>
            </a:r>
          </a:p>
          <a:p>
            <a:pPr>
              <a:buFont typeface="Arial" panose="020B0604020202020204" pitchFamily="34" charset="0"/>
              <a:buChar char="•"/>
            </a:pPr>
            <a:r>
              <a:rPr lang="en-US" sz="2000" dirty="0" err="1">
                <a:solidFill>
                  <a:schemeClr val="tx1"/>
                </a:solidFill>
              </a:rPr>
              <a:t>Praktische</a:t>
            </a:r>
            <a:r>
              <a:rPr lang="en-US" sz="2000" dirty="0">
                <a:solidFill>
                  <a:schemeClr val="tx1"/>
                </a:solidFill>
              </a:rPr>
              <a:t> </a:t>
            </a:r>
            <a:r>
              <a:rPr lang="en-US" sz="2000" dirty="0" err="1">
                <a:solidFill>
                  <a:schemeClr val="tx1"/>
                </a:solidFill>
              </a:rPr>
              <a:t>Erfahrungen</a:t>
            </a:r>
            <a:r>
              <a:rPr lang="en-US" sz="2000" dirty="0">
                <a:solidFill>
                  <a:schemeClr val="tx1"/>
                </a:solidFill>
              </a:rPr>
              <a:t> </a:t>
            </a:r>
            <a:r>
              <a:rPr lang="en-US" sz="2000" dirty="0" err="1">
                <a:solidFill>
                  <a:schemeClr val="tx1"/>
                </a:solidFill>
              </a:rPr>
              <a:t>können</a:t>
            </a:r>
            <a:r>
              <a:rPr lang="en-US" sz="2000" dirty="0">
                <a:solidFill>
                  <a:schemeClr val="tx1"/>
                </a:solidFill>
              </a:rPr>
              <a:t> </a:t>
            </a:r>
            <a:r>
              <a:rPr lang="en-US" sz="2000" dirty="0" err="1">
                <a:solidFill>
                  <a:schemeClr val="tx1"/>
                </a:solidFill>
              </a:rPr>
              <a:t>eingebracht</a:t>
            </a:r>
            <a:r>
              <a:rPr lang="en-US" sz="2000" dirty="0">
                <a:solidFill>
                  <a:schemeClr val="tx1"/>
                </a:solidFill>
              </a:rPr>
              <a:t> und </a:t>
            </a:r>
            <a:r>
              <a:rPr lang="en-US" sz="2000" dirty="0" err="1">
                <a:solidFill>
                  <a:schemeClr val="tx1"/>
                </a:solidFill>
              </a:rPr>
              <a:t>inhaltiche</a:t>
            </a:r>
            <a:r>
              <a:rPr lang="en-US" sz="2000" dirty="0">
                <a:solidFill>
                  <a:schemeClr val="tx1"/>
                </a:solidFill>
              </a:rPr>
              <a:t> </a:t>
            </a:r>
            <a:r>
              <a:rPr lang="en-US" sz="2000" dirty="0" err="1">
                <a:solidFill>
                  <a:schemeClr val="tx1"/>
                </a:solidFill>
              </a:rPr>
              <a:t>Ausrichtung</a:t>
            </a:r>
            <a:r>
              <a:rPr lang="en-US" sz="2000" dirty="0">
                <a:solidFill>
                  <a:schemeClr val="tx1"/>
                </a:solidFill>
              </a:rPr>
              <a:t> von PLs </a:t>
            </a:r>
            <a:r>
              <a:rPr lang="en-US" sz="2000" dirty="0" err="1">
                <a:solidFill>
                  <a:schemeClr val="tx1"/>
                </a:solidFill>
              </a:rPr>
              <a:t>selbst</a:t>
            </a:r>
            <a:r>
              <a:rPr lang="en-US" sz="2000" dirty="0">
                <a:solidFill>
                  <a:schemeClr val="tx1"/>
                </a:solidFill>
              </a:rPr>
              <a:t> </a:t>
            </a:r>
            <a:r>
              <a:rPr lang="en-US" sz="2000" dirty="0" err="1">
                <a:solidFill>
                  <a:schemeClr val="tx1"/>
                </a:solidFill>
              </a:rPr>
              <a:t>gewählt</a:t>
            </a:r>
            <a:r>
              <a:rPr lang="en-US" sz="2000" dirty="0">
                <a:solidFill>
                  <a:schemeClr val="tx1"/>
                </a:solidFill>
              </a:rPr>
              <a:t> </a:t>
            </a:r>
            <a:r>
              <a:rPr lang="en-US" sz="2000" dirty="0" err="1">
                <a:solidFill>
                  <a:schemeClr val="tx1"/>
                </a:solidFill>
              </a:rPr>
              <a:t>werden</a:t>
            </a:r>
            <a:endParaRPr lang="en-US" sz="2000" dirty="0">
              <a:solidFill>
                <a:schemeClr val="tx1"/>
              </a:solidFill>
            </a:endParaRPr>
          </a:p>
          <a:p>
            <a:pPr lvl="1">
              <a:buFont typeface="Arial" panose="020B0604020202020204" pitchFamily="34" charset="0"/>
              <a:buChar char="•"/>
            </a:pPr>
            <a:r>
              <a:rPr lang="en-US" sz="1800" dirty="0" err="1">
                <a:solidFill>
                  <a:schemeClr val="tx1"/>
                </a:solidFill>
              </a:rPr>
              <a:t>Möglichkeit</a:t>
            </a:r>
            <a:r>
              <a:rPr lang="en-US" sz="1800" dirty="0">
                <a:solidFill>
                  <a:schemeClr val="tx1"/>
                </a:solidFill>
              </a:rPr>
              <a:t>, </a:t>
            </a:r>
            <a:r>
              <a:rPr lang="en-US" sz="1800" dirty="0" err="1">
                <a:solidFill>
                  <a:schemeClr val="tx1"/>
                </a:solidFill>
              </a:rPr>
              <a:t>einen</a:t>
            </a:r>
            <a:r>
              <a:rPr lang="en-US" sz="1800" dirty="0">
                <a:solidFill>
                  <a:schemeClr val="tx1"/>
                </a:solidFill>
              </a:rPr>
              <a:t> </a:t>
            </a:r>
            <a:r>
              <a:rPr lang="en-US" sz="1800" dirty="0" err="1">
                <a:solidFill>
                  <a:schemeClr val="tx1"/>
                </a:solidFill>
              </a:rPr>
              <a:t>eigenen</a:t>
            </a:r>
            <a:r>
              <a:rPr lang="en-US" sz="1800" dirty="0">
                <a:solidFill>
                  <a:schemeClr val="tx1"/>
                </a:solidFill>
              </a:rPr>
              <a:t> </a:t>
            </a:r>
            <a:r>
              <a:rPr lang="en-US" sz="1800" dirty="0" err="1">
                <a:solidFill>
                  <a:schemeClr val="tx1"/>
                </a:solidFill>
              </a:rPr>
              <a:t>Schwerpunkt</a:t>
            </a:r>
            <a:r>
              <a:rPr lang="en-US" sz="1800" dirty="0">
                <a:solidFill>
                  <a:schemeClr val="tx1"/>
                </a:solidFill>
              </a:rPr>
              <a:t> </a:t>
            </a:r>
            <a:r>
              <a:rPr lang="en-US" sz="1800" dirty="0" err="1">
                <a:solidFill>
                  <a:schemeClr val="tx1"/>
                </a:solidFill>
              </a:rPr>
              <a:t>zu</a:t>
            </a:r>
            <a:r>
              <a:rPr lang="en-US" sz="1800" dirty="0">
                <a:solidFill>
                  <a:schemeClr val="tx1"/>
                </a:solidFill>
              </a:rPr>
              <a:t> </a:t>
            </a:r>
            <a:r>
              <a:rPr lang="en-US" sz="1800" dirty="0" err="1">
                <a:solidFill>
                  <a:schemeClr val="tx1"/>
                </a:solidFill>
              </a:rPr>
              <a:t>setzen</a:t>
            </a:r>
            <a:endParaRPr lang="en-US" sz="1800" dirty="0">
              <a:solidFill>
                <a:schemeClr val="tx1"/>
              </a:solidFill>
            </a:endParaRPr>
          </a:p>
          <a:p>
            <a:pPr>
              <a:buFont typeface="Arial" panose="020B0604020202020204" pitchFamily="34" charset="0"/>
              <a:buChar char="•"/>
            </a:pPr>
            <a:r>
              <a:rPr lang="en-US" sz="2000" dirty="0">
                <a:solidFill>
                  <a:schemeClr val="tx1"/>
                </a:solidFill>
              </a:rPr>
              <a:t>“</a:t>
            </a:r>
            <a:r>
              <a:rPr lang="en-US" sz="2000" dirty="0" err="1">
                <a:solidFill>
                  <a:schemeClr val="tx1"/>
                </a:solidFill>
              </a:rPr>
              <a:t>Studieneinführung</a:t>
            </a:r>
            <a:r>
              <a:rPr lang="en-US" sz="2000" dirty="0">
                <a:solidFill>
                  <a:schemeClr val="tx1"/>
                </a:solidFill>
              </a:rPr>
              <a:t> und </a:t>
            </a:r>
            <a:r>
              <a:rPr lang="en-US" sz="2000" dirty="0" err="1">
                <a:solidFill>
                  <a:schemeClr val="tx1"/>
                </a:solidFill>
              </a:rPr>
              <a:t>Selbstreflexion</a:t>
            </a:r>
            <a:r>
              <a:rPr lang="en-US" sz="2000" dirty="0">
                <a:solidFill>
                  <a:schemeClr val="tx1"/>
                </a:solidFill>
              </a:rPr>
              <a:t>” </a:t>
            </a:r>
            <a:r>
              <a:rPr lang="en-US" sz="2000" dirty="0" err="1">
                <a:solidFill>
                  <a:schemeClr val="tx1"/>
                </a:solidFill>
              </a:rPr>
              <a:t>gibt</a:t>
            </a:r>
            <a:r>
              <a:rPr lang="en-US" sz="2000" dirty="0">
                <a:solidFill>
                  <a:schemeClr val="tx1"/>
                </a:solidFill>
              </a:rPr>
              <a:t> </a:t>
            </a:r>
            <a:r>
              <a:rPr lang="en-US" sz="2000" dirty="0" err="1">
                <a:solidFill>
                  <a:schemeClr val="tx1"/>
                </a:solidFill>
              </a:rPr>
              <a:t>guten</a:t>
            </a:r>
            <a:r>
              <a:rPr lang="en-US" sz="2000" dirty="0">
                <a:solidFill>
                  <a:schemeClr val="tx1"/>
                </a:solidFill>
              </a:rPr>
              <a:t> </a:t>
            </a:r>
            <a:r>
              <a:rPr lang="en-US" sz="2000" dirty="0" err="1">
                <a:solidFill>
                  <a:schemeClr val="tx1"/>
                </a:solidFill>
              </a:rPr>
              <a:t>Überblick</a:t>
            </a:r>
            <a:r>
              <a:rPr lang="en-US" sz="2000" dirty="0">
                <a:solidFill>
                  <a:schemeClr val="tx1"/>
                </a:solidFill>
              </a:rPr>
              <a:t> und </a:t>
            </a:r>
            <a:r>
              <a:rPr lang="en-US" sz="2000" dirty="0" err="1">
                <a:solidFill>
                  <a:schemeClr val="tx1"/>
                </a:solidFill>
              </a:rPr>
              <a:t>bietet</a:t>
            </a:r>
            <a:r>
              <a:rPr lang="en-US" sz="2000" dirty="0">
                <a:solidFill>
                  <a:schemeClr val="tx1"/>
                </a:solidFill>
              </a:rPr>
              <a:t> </a:t>
            </a:r>
            <a:r>
              <a:rPr lang="en-US" sz="2000" dirty="0" err="1">
                <a:solidFill>
                  <a:schemeClr val="tx1"/>
                </a:solidFill>
              </a:rPr>
              <a:t>Raum</a:t>
            </a:r>
            <a:r>
              <a:rPr lang="en-US" sz="2000" dirty="0">
                <a:solidFill>
                  <a:schemeClr val="tx1"/>
                </a:solidFill>
              </a:rPr>
              <a:t> für alle </a:t>
            </a:r>
            <a:r>
              <a:rPr lang="en-US" sz="2000" dirty="0" err="1">
                <a:solidFill>
                  <a:schemeClr val="tx1"/>
                </a:solidFill>
              </a:rPr>
              <a:t>noch</a:t>
            </a:r>
            <a:r>
              <a:rPr lang="en-US" sz="2000" dirty="0">
                <a:solidFill>
                  <a:schemeClr val="tx1"/>
                </a:solidFill>
              </a:rPr>
              <a:t> </a:t>
            </a:r>
            <a:r>
              <a:rPr lang="en-US" sz="2000" dirty="0" err="1">
                <a:solidFill>
                  <a:schemeClr val="tx1"/>
                </a:solidFill>
              </a:rPr>
              <a:t>offen</a:t>
            </a:r>
            <a:r>
              <a:rPr lang="en-US" sz="2000" dirty="0">
                <a:solidFill>
                  <a:schemeClr val="tx1"/>
                </a:solidFill>
              </a:rPr>
              <a:t> </a:t>
            </a:r>
            <a:r>
              <a:rPr lang="en-US" sz="2000" dirty="0" err="1">
                <a:solidFill>
                  <a:schemeClr val="tx1"/>
                </a:solidFill>
              </a:rPr>
              <a:t>gebliebenen</a:t>
            </a:r>
            <a:r>
              <a:rPr lang="en-US" sz="2000" dirty="0">
                <a:solidFill>
                  <a:schemeClr val="tx1"/>
                </a:solidFill>
              </a:rPr>
              <a:t> </a:t>
            </a:r>
            <a:r>
              <a:rPr lang="en-US" sz="2000" dirty="0" err="1">
                <a:solidFill>
                  <a:schemeClr val="tx1"/>
                </a:solidFill>
              </a:rPr>
              <a:t>Fragen</a:t>
            </a:r>
            <a:endParaRPr lang="en-US" sz="2000" dirty="0">
              <a:solidFill>
                <a:schemeClr val="tx1"/>
              </a:solidFill>
            </a:endParaRPr>
          </a:p>
          <a:p>
            <a:pPr>
              <a:buFont typeface="Arial" panose="020B0604020202020204" pitchFamily="34" charset="0"/>
              <a:buChar char="•"/>
            </a:pPr>
            <a:r>
              <a:rPr lang="en-US" sz="2000" dirty="0">
                <a:solidFill>
                  <a:schemeClr val="tx1"/>
                </a:solidFill>
              </a:rPr>
              <a:t>“</a:t>
            </a:r>
            <a:r>
              <a:rPr lang="en-US" sz="2000" dirty="0" err="1">
                <a:solidFill>
                  <a:schemeClr val="tx1"/>
                </a:solidFill>
              </a:rPr>
              <a:t>Beratungsmethoden</a:t>
            </a:r>
            <a:r>
              <a:rPr lang="en-US" sz="2000" dirty="0">
                <a:solidFill>
                  <a:schemeClr val="tx1"/>
                </a:solidFill>
              </a:rPr>
              <a:t> und -</a:t>
            </a:r>
            <a:r>
              <a:rPr lang="en-US" sz="2000" dirty="0" err="1">
                <a:solidFill>
                  <a:schemeClr val="tx1"/>
                </a:solidFill>
              </a:rPr>
              <a:t>strategien</a:t>
            </a:r>
            <a:r>
              <a:rPr lang="en-US" sz="2000" dirty="0">
                <a:solidFill>
                  <a:schemeClr val="tx1"/>
                </a:solidFill>
              </a:rPr>
              <a:t>” </a:t>
            </a:r>
            <a:r>
              <a:rPr lang="en-US" sz="2000" dirty="0" err="1">
                <a:solidFill>
                  <a:schemeClr val="tx1"/>
                </a:solidFill>
              </a:rPr>
              <a:t>sehr</a:t>
            </a:r>
            <a:r>
              <a:rPr lang="en-US" sz="2000" dirty="0">
                <a:solidFill>
                  <a:schemeClr val="tx1"/>
                </a:solidFill>
              </a:rPr>
              <a:t> </a:t>
            </a:r>
            <a:r>
              <a:rPr lang="en-US" sz="2000" dirty="0" err="1">
                <a:solidFill>
                  <a:schemeClr val="tx1"/>
                </a:solidFill>
              </a:rPr>
              <a:t>gute</a:t>
            </a:r>
            <a:r>
              <a:rPr lang="en-US" sz="2000" dirty="0">
                <a:solidFill>
                  <a:schemeClr val="tx1"/>
                </a:solidFill>
              </a:rPr>
              <a:t> </a:t>
            </a:r>
            <a:r>
              <a:rPr lang="en-US" sz="2000" dirty="0" err="1">
                <a:solidFill>
                  <a:schemeClr val="tx1"/>
                </a:solidFill>
              </a:rPr>
              <a:t>Grundlage</a:t>
            </a:r>
            <a:r>
              <a:rPr lang="en-US" sz="2000" dirty="0">
                <a:solidFill>
                  <a:schemeClr val="tx1"/>
                </a:solidFill>
              </a:rPr>
              <a:t> für </a:t>
            </a:r>
            <a:r>
              <a:rPr lang="en-US" sz="2000" dirty="0" err="1">
                <a:solidFill>
                  <a:schemeClr val="tx1"/>
                </a:solidFill>
              </a:rPr>
              <a:t>eigene</a:t>
            </a:r>
            <a:r>
              <a:rPr lang="en-US" sz="2000" dirty="0">
                <a:solidFill>
                  <a:schemeClr val="tx1"/>
                </a:solidFill>
              </a:rPr>
              <a:t> </a:t>
            </a:r>
            <a:r>
              <a:rPr lang="en-US" sz="2000" dirty="0" err="1">
                <a:solidFill>
                  <a:schemeClr val="tx1"/>
                </a:solidFill>
              </a:rPr>
              <a:t>Beratungspraxis</a:t>
            </a:r>
            <a:endParaRPr lang="en-US" sz="2000" dirty="0">
              <a:solidFill>
                <a:schemeClr val="tx1"/>
              </a:solidFill>
            </a:endParaRPr>
          </a:p>
          <a:p>
            <a:pPr>
              <a:buFont typeface="Arial" panose="020B0604020202020204" pitchFamily="34" charset="0"/>
              <a:buChar char="•"/>
            </a:pPr>
            <a:r>
              <a:rPr lang="en-US" sz="2000" dirty="0">
                <a:solidFill>
                  <a:schemeClr val="tx1"/>
                </a:solidFill>
              </a:rPr>
              <a:t>“</a:t>
            </a:r>
            <a:r>
              <a:rPr lang="en-US" sz="2000" dirty="0" err="1">
                <a:solidFill>
                  <a:schemeClr val="tx1"/>
                </a:solidFill>
              </a:rPr>
              <a:t>Supervidierte</a:t>
            </a:r>
            <a:r>
              <a:rPr lang="en-US" sz="2000" dirty="0">
                <a:solidFill>
                  <a:schemeClr val="tx1"/>
                </a:solidFill>
              </a:rPr>
              <a:t> Praxis” </a:t>
            </a:r>
            <a:r>
              <a:rPr lang="en-US" sz="2000" dirty="0" err="1">
                <a:solidFill>
                  <a:schemeClr val="tx1"/>
                </a:solidFill>
              </a:rPr>
              <a:t>gibt</a:t>
            </a:r>
            <a:r>
              <a:rPr lang="en-US" sz="2000" dirty="0">
                <a:solidFill>
                  <a:schemeClr val="tx1"/>
                </a:solidFill>
              </a:rPr>
              <a:t> </a:t>
            </a:r>
            <a:r>
              <a:rPr lang="en-US" sz="2000" dirty="0" err="1">
                <a:solidFill>
                  <a:schemeClr val="tx1"/>
                </a:solidFill>
              </a:rPr>
              <a:t>Sicherheit</a:t>
            </a:r>
            <a:r>
              <a:rPr lang="en-US" sz="2000" dirty="0">
                <a:solidFill>
                  <a:schemeClr val="tx1"/>
                </a:solidFill>
              </a:rPr>
              <a:t> für die </a:t>
            </a:r>
            <a:r>
              <a:rPr lang="en-US" sz="2000" dirty="0" err="1">
                <a:solidFill>
                  <a:schemeClr val="tx1"/>
                </a:solidFill>
              </a:rPr>
              <a:t>eigene</a:t>
            </a:r>
            <a:r>
              <a:rPr lang="en-US" sz="2000" dirty="0">
                <a:solidFill>
                  <a:schemeClr val="tx1"/>
                </a:solidFill>
              </a:rPr>
              <a:t> Praxis</a:t>
            </a:r>
          </a:p>
          <a:p>
            <a:endParaRPr lang="de-DE" sz="2000" dirty="0">
              <a:solidFill>
                <a:schemeClr val="tx1"/>
              </a:solidFill>
            </a:endParaRPr>
          </a:p>
        </p:txBody>
      </p:sp>
      <p:pic>
        <p:nvPicPr>
          <p:cNvPr id="4" name="Grafik 3" descr="Ein Bild, das Schrift, Text, Grafiken, Grafikdesign enthält.&#10;&#10;Automatisch generierte Beschreibung">
            <a:extLst>
              <a:ext uri="{FF2B5EF4-FFF2-40B4-BE49-F238E27FC236}">
                <a16:creationId xmlns:a16="http://schemas.microsoft.com/office/drawing/2014/main" id="{75043203-2A41-E3DC-0AD6-D36D430040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71661" y="5588000"/>
            <a:ext cx="2220339" cy="1270000"/>
          </a:xfrm>
          <a:prstGeom prst="rect">
            <a:avLst/>
          </a:prstGeom>
        </p:spPr>
      </p:pic>
      <p:sp>
        <p:nvSpPr>
          <p:cNvPr id="5" name="Textfeld 4">
            <a:extLst>
              <a:ext uri="{FF2B5EF4-FFF2-40B4-BE49-F238E27FC236}">
                <a16:creationId xmlns:a16="http://schemas.microsoft.com/office/drawing/2014/main" id="{FA0650E7-608D-AE49-58BA-FC7B08FABE04}"/>
              </a:ext>
            </a:extLst>
          </p:cNvPr>
          <p:cNvSpPr txBox="1"/>
          <p:nvPr/>
        </p:nvSpPr>
        <p:spPr>
          <a:xfrm>
            <a:off x="433557" y="6581001"/>
            <a:ext cx="5285756" cy="276999"/>
          </a:xfrm>
          <a:prstGeom prst="rect">
            <a:avLst/>
          </a:prstGeom>
          <a:noFill/>
        </p:spPr>
        <p:txBody>
          <a:bodyPr wrap="square" rtlCol="0">
            <a:spAutoFit/>
          </a:bodyPr>
          <a:lstStyle/>
          <a:p>
            <a:r>
              <a:rPr lang="de-DE" sz="1200" dirty="0">
                <a:solidFill>
                  <a:schemeClr val="tx1"/>
                </a:solidFill>
                <a:effectLst/>
                <a:latin typeface="Calibri" panose="020F0502020204030204" pitchFamily="34" charset="0"/>
                <a:ea typeface="Times New Roman" panose="02020603050405020304" pitchFamily="18" charset="0"/>
              </a:rPr>
              <a:t>Soziale Arbeit und Pädagogik mit Schwerpunkt Psychosoziale Beratung</a:t>
            </a:r>
            <a:endParaRPr lang="de-DE" sz="1200" dirty="0"/>
          </a:p>
        </p:txBody>
      </p:sp>
    </p:spTree>
    <p:extLst>
      <p:ext uri="{BB962C8B-B14F-4D97-AF65-F5344CB8AC3E}">
        <p14:creationId xmlns:p14="http://schemas.microsoft.com/office/powerpoint/2010/main" val="290566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32BC-ED87-E3D1-5995-869726A95017}"/>
              </a:ext>
            </a:extLst>
          </p:cNvPr>
          <p:cNvSpPr>
            <a:spLocks noGrp="1"/>
          </p:cNvSpPr>
          <p:nvPr>
            <p:ph type="title"/>
          </p:nvPr>
        </p:nvSpPr>
        <p:spPr/>
        <p:txBody>
          <a:bodyPr/>
          <a:lstStyle/>
          <a:p>
            <a:r>
              <a:rPr lang="de-DE" dirty="0"/>
              <a:t>Berufswege</a:t>
            </a:r>
          </a:p>
        </p:txBody>
      </p:sp>
      <p:sp>
        <p:nvSpPr>
          <p:cNvPr id="3" name="Inhaltsplatzhalter 2">
            <a:extLst>
              <a:ext uri="{FF2B5EF4-FFF2-40B4-BE49-F238E27FC236}">
                <a16:creationId xmlns:a16="http://schemas.microsoft.com/office/drawing/2014/main" id="{3EF4136C-6347-2081-C741-1E53706188BC}"/>
              </a:ext>
            </a:extLst>
          </p:cNvPr>
          <p:cNvSpPr>
            <a:spLocks noGrp="1"/>
          </p:cNvSpPr>
          <p:nvPr>
            <p:ph idx="1"/>
          </p:nvPr>
        </p:nvSpPr>
        <p:spPr>
          <a:xfrm>
            <a:off x="677334" y="2160589"/>
            <a:ext cx="8596668" cy="4257464"/>
          </a:xfrm>
        </p:spPr>
        <p:txBody>
          <a:bodyPr>
            <a:normAutofit fontScale="85000" lnSpcReduction="20000"/>
          </a:bodyPr>
          <a:lstStyle/>
          <a:p>
            <a:pPr>
              <a:buFont typeface="Arial" panose="020B0604020202020204" pitchFamily="34" charset="0"/>
              <a:buChar char="•"/>
            </a:pPr>
            <a:r>
              <a:rPr lang="de-DE" sz="2400" dirty="0">
                <a:solidFill>
                  <a:srgbClr val="000000"/>
                </a:solidFill>
                <a:latin typeface="Calibri" panose="020F0502020204030204" pitchFamily="34" charset="0"/>
              </a:rPr>
              <a:t>Weiterbildungen</a:t>
            </a:r>
          </a:p>
          <a:p>
            <a:pPr lvl="1">
              <a:buFont typeface="Arial" panose="020B0604020202020204" pitchFamily="34" charset="0"/>
              <a:buChar char="•"/>
            </a:pPr>
            <a:r>
              <a:rPr lang="de-DE" sz="2000" dirty="0">
                <a:solidFill>
                  <a:srgbClr val="000000"/>
                </a:solidFill>
                <a:latin typeface="Calibri" panose="020F0502020204030204" pitchFamily="34" charset="0"/>
              </a:rPr>
              <a:t>Z.B. Kinder- und Jugendlichen Psychotherapie (zeitlich beschränkt), systemische, personenzentrierte oder lösungsfokussierte Beratung</a:t>
            </a:r>
          </a:p>
          <a:p>
            <a:pPr>
              <a:buFont typeface="Arial" panose="020B0604020202020204" pitchFamily="34" charset="0"/>
              <a:buChar char="•"/>
            </a:pPr>
            <a:r>
              <a:rPr lang="de-DE" sz="2400" dirty="0">
                <a:solidFill>
                  <a:srgbClr val="000000"/>
                </a:solidFill>
                <a:latin typeface="Calibri" panose="020F0502020204030204" pitchFamily="34" charset="0"/>
              </a:rPr>
              <a:t>Promotion</a:t>
            </a:r>
          </a:p>
          <a:p>
            <a:pPr>
              <a:buFont typeface="Arial" panose="020B0604020202020204" pitchFamily="34" charset="0"/>
              <a:buChar char="•"/>
            </a:pPr>
            <a:r>
              <a:rPr lang="de-DE" sz="2400" dirty="0">
                <a:solidFill>
                  <a:srgbClr val="000000"/>
                </a:solidFill>
                <a:latin typeface="Calibri" panose="020F0502020204030204" pitchFamily="34" charset="0"/>
              </a:rPr>
              <a:t>Tätigkeitsfelder:</a:t>
            </a:r>
          </a:p>
          <a:p>
            <a:pPr lvl="1">
              <a:buFont typeface="Arial" panose="020B0604020202020204" pitchFamily="34" charset="0"/>
              <a:buChar char="•"/>
            </a:pPr>
            <a:r>
              <a:rPr lang="de-DE" sz="2000" dirty="0">
                <a:solidFill>
                  <a:srgbClr val="000000"/>
                </a:solidFill>
                <a:latin typeface="Calibri" panose="020F0502020204030204" pitchFamily="34" charset="0"/>
              </a:rPr>
              <a:t>alle Felder der Sozialen Arbeit möglich</a:t>
            </a:r>
          </a:p>
          <a:p>
            <a:pPr lvl="2">
              <a:buFont typeface="Arial" panose="020B0604020202020204" pitchFamily="34" charset="0"/>
              <a:buChar char="•"/>
            </a:pPr>
            <a:r>
              <a:rPr lang="de-DE" sz="1600" b="0" i="0" dirty="0">
                <a:solidFill>
                  <a:srgbClr val="000000"/>
                </a:solidFill>
                <a:effectLst/>
              </a:rPr>
              <a:t>Kompetenzen für beratende Arbeit mit Adressat*innen unterschiedlicher Altersstufen und für die Arbeit mit ihren Angehörigen sowie für die Beratungsforschung</a:t>
            </a:r>
            <a:endParaRPr lang="de-DE" sz="1600" dirty="0">
              <a:solidFill>
                <a:srgbClr val="000000"/>
              </a:solidFill>
            </a:endParaRPr>
          </a:p>
          <a:p>
            <a:pPr lvl="1">
              <a:buFont typeface="Arial" panose="020B0604020202020204" pitchFamily="34" charset="0"/>
              <a:buChar char="•"/>
            </a:pPr>
            <a:r>
              <a:rPr lang="de-DE" sz="2000" dirty="0">
                <a:solidFill>
                  <a:srgbClr val="000000"/>
                </a:solidFill>
                <a:latin typeface="Calibri" panose="020F0502020204030204" pitchFamily="34" charset="0"/>
              </a:rPr>
              <a:t>Institutionen mit psychosozialen Beratungsangeboten (z. B. offene Kinder- und Jugendarbeit, Hilfen zur Erziehung, Erziehungsberatung, Arbeit mit Senior*innen, Schulsozialarbeit)</a:t>
            </a:r>
          </a:p>
          <a:p>
            <a:pPr lvl="1">
              <a:buFont typeface="Arial" panose="020B0604020202020204" pitchFamily="34" charset="0"/>
              <a:buChar char="•"/>
            </a:pPr>
            <a:r>
              <a:rPr lang="de-DE" sz="2000" dirty="0">
                <a:solidFill>
                  <a:srgbClr val="000000"/>
                </a:solidFill>
                <a:latin typeface="Calibri" panose="020F0502020204030204" pitchFamily="34" charset="0"/>
              </a:rPr>
              <a:t>Beratung mit Familien in Institutionen der Familienbildung, in Familienzentren und Familienbildungsstätten, in der Kindertagesbetreuung, der Ganztagsschule und im Kontext der Kinder- und Jugendarbeit</a:t>
            </a:r>
          </a:p>
        </p:txBody>
      </p:sp>
      <p:pic>
        <p:nvPicPr>
          <p:cNvPr id="4" name="Grafik 3" descr="Ein Bild, das Schrift, Text, Grafiken, Grafikdesign enthält.&#10;&#10;Automatisch generierte Beschreibung">
            <a:extLst>
              <a:ext uri="{FF2B5EF4-FFF2-40B4-BE49-F238E27FC236}">
                <a16:creationId xmlns:a16="http://schemas.microsoft.com/office/drawing/2014/main" id="{75043203-2A41-E3DC-0AD6-D36D430040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71661" y="5588000"/>
            <a:ext cx="2220339" cy="1270000"/>
          </a:xfrm>
          <a:prstGeom prst="rect">
            <a:avLst/>
          </a:prstGeom>
        </p:spPr>
      </p:pic>
      <p:sp>
        <p:nvSpPr>
          <p:cNvPr id="5" name="Textfeld 4">
            <a:extLst>
              <a:ext uri="{FF2B5EF4-FFF2-40B4-BE49-F238E27FC236}">
                <a16:creationId xmlns:a16="http://schemas.microsoft.com/office/drawing/2014/main" id="{F81499D4-C1C2-4723-1F4A-2343B05A41E5}"/>
              </a:ext>
            </a:extLst>
          </p:cNvPr>
          <p:cNvSpPr txBox="1"/>
          <p:nvPr/>
        </p:nvSpPr>
        <p:spPr>
          <a:xfrm>
            <a:off x="433557" y="6581001"/>
            <a:ext cx="5285756" cy="276999"/>
          </a:xfrm>
          <a:prstGeom prst="rect">
            <a:avLst/>
          </a:prstGeom>
          <a:noFill/>
        </p:spPr>
        <p:txBody>
          <a:bodyPr wrap="square" rtlCol="0">
            <a:spAutoFit/>
          </a:bodyPr>
          <a:lstStyle/>
          <a:p>
            <a:r>
              <a:rPr lang="de-DE" sz="1200" dirty="0">
                <a:solidFill>
                  <a:schemeClr val="tx1"/>
                </a:solidFill>
                <a:effectLst/>
                <a:latin typeface="Calibri" panose="020F0502020204030204" pitchFamily="34" charset="0"/>
                <a:ea typeface="Times New Roman" panose="02020603050405020304" pitchFamily="18" charset="0"/>
              </a:rPr>
              <a:t>Soziale Arbeit und Pädagogik mit Schwerpunkt Psychosoziale Beratung</a:t>
            </a:r>
            <a:endParaRPr lang="de-DE" sz="1200" dirty="0"/>
          </a:p>
        </p:txBody>
      </p:sp>
    </p:spTree>
    <p:extLst>
      <p:ext uri="{BB962C8B-B14F-4D97-AF65-F5344CB8AC3E}">
        <p14:creationId xmlns:p14="http://schemas.microsoft.com/office/powerpoint/2010/main" val="1639580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32BC-ED87-E3D1-5995-869726A95017}"/>
              </a:ext>
            </a:extLst>
          </p:cNvPr>
          <p:cNvSpPr>
            <a:spLocks noGrp="1"/>
          </p:cNvSpPr>
          <p:nvPr>
            <p:ph type="title"/>
          </p:nvPr>
        </p:nvSpPr>
        <p:spPr/>
        <p:txBody>
          <a:bodyPr/>
          <a:lstStyle/>
          <a:p>
            <a:r>
              <a:rPr lang="de-DE" dirty="0"/>
              <a:t>Persönliche Erfahrungen</a:t>
            </a:r>
          </a:p>
        </p:txBody>
      </p:sp>
      <p:sp>
        <p:nvSpPr>
          <p:cNvPr id="3" name="Inhaltsplatzhalter 2">
            <a:extLst>
              <a:ext uri="{FF2B5EF4-FFF2-40B4-BE49-F238E27FC236}">
                <a16:creationId xmlns:a16="http://schemas.microsoft.com/office/drawing/2014/main" id="{3EF4136C-6347-2081-C741-1E53706188BC}"/>
              </a:ext>
            </a:extLst>
          </p:cNvPr>
          <p:cNvSpPr>
            <a:spLocks noGrp="1"/>
          </p:cNvSpPr>
          <p:nvPr>
            <p:ph idx="1"/>
          </p:nvPr>
        </p:nvSpPr>
        <p:spPr/>
        <p:txBody>
          <a:bodyPr>
            <a:normAutofit fontScale="85000" lnSpcReduction="10000"/>
          </a:bodyPr>
          <a:lstStyle/>
          <a:p>
            <a:pPr marL="342900" lvl="0" indent="-342900">
              <a:buSzPts val="1000"/>
              <a:buFont typeface="Symbol" panose="05050102010706020507" pitchFamily="18" charset="2"/>
              <a:buChar char=""/>
              <a:tabLst>
                <a:tab pos="457200" algn="l"/>
              </a:tabLst>
            </a:pPr>
            <a:r>
              <a:rPr lang="de-DE" sz="2400" dirty="0">
                <a:solidFill>
                  <a:srgbClr val="000000"/>
                </a:solidFill>
                <a:latin typeface="Calibri" panose="020F0502020204030204" pitchFamily="34" charset="0"/>
                <a:ea typeface="Calibri" panose="020F0502020204030204" pitchFamily="34" charset="0"/>
              </a:rPr>
              <a:t>Die Semesterpläne sind vorgegeben; Schiebung von Seminaren ist möglich, sollte aber mit </a:t>
            </a:r>
            <a:r>
              <a:rPr lang="de-DE" sz="2400" dirty="0" err="1">
                <a:solidFill>
                  <a:srgbClr val="000000"/>
                </a:solidFill>
                <a:latin typeface="Calibri" panose="020F0502020204030204" pitchFamily="34" charset="0"/>
                <a:ea typeface="Calibri" panose="020F0502020204030204" pitchFamily="34" charset="0"/>
              </a:rPr>
              <a:t>Studiengangskoordination</a:t>
            </a:r>
            <a:r>
              <a:rPr lang="de-DE" sz="2400" dirty="0">
                <a:solidFill>
                  <a:srgbClr val="000000"/>
                </a:solidFill>
                <a:latin typeface="Calibri" panose="020F0502020204030204" pitchFamily="34" charset="0"/>
                <a:ea typeface="Calibri" panose="020F0502020204030204" pitchFamily="34" charset="0"/>
              </a:rPr>
              <a:t> im Vorhinein geplant werden</a:t>
            </a:r>
          </a:p>
          <a:p>
            <a:pPr marL="800100" lvl="1" indent="-342900">
              <a:buSzPts val="1000"/>
              <a:buFont typeface="Symbol" panose="05050102010706020507" pitchFamily="18" charset="2"/>
              <a:buChar char=""/>
              <a:tabLst>
                <a:tab pos="457200" algn="l"/>
              </a:tabLst>
            </a:pPr>
            <a:r>
              <a:rPr lang="de-DE" sz="2000" dirty="0">
                <a:solidFill>
                  <a:srgbClr val="000000"/>
                </a:solidFill>
                <a:latin typeface="Calibri" panose="020F0502020204030204" pitchFamily="34" charset="0"/>
                <a:ea typeface="Calibri" panose="020F0502020204030204" pitchFamily="34" charset="0"/>
              </a:rPr>
              <a:t>Jedes Seminar wird einmal pro Jahr angeboten</a:t>
            </a:r>
          </a:p>
          <a:p>
            <a:pPr marL="342900" lvl="0" indent="-342900">
              <a:buSzPts val="1000"/>
              <a:buFont typeface="Symbol" panose="05050102010706020507" pitchFamily="18" charset="2"/>
              <a:buChar char=""/>
              <a:tabLst>
                <a:tab pos="457200" algn="l"/>
              </a:tabLst>
            </a:pPr>
            <a:r>
              <a:rPr lang="de-DE" sz="2400" dirty="0">
                <a:solidFill>
                  <a:srgbClr val="000000"/>
                </a:solidFill>
                <a:latin typeface="Calibri" panose="020F0502020204030204" pitchFamily="34" charset="0"/>
                <a:ea typeface="Calibri" panose="020F0502020204030204" pitchFamily="34" charset="0"/>
              </a:rPr>
              <a:t>Mit Nebenjob vereinbar, aber sehr individuell, wie viele Stunden möglich sind, da es ein Vollzeitstudium ist</a:t>
            </a:r>
          </a:p>
          <a:p>
            <a:pPr marL="800100" lvl="1" indent="-342900">
              <a:buSzPts val="1000"/>
              <a:buFont typeface="Symbol" panose="05050102010706020507" pitchFamily="18" charset="2"/>
              <a:buChar char=""/>
              <a:tabLst>
                <a:tab pos="457200" algn="l"/>
              </a:tabLst>
            </a:pPr>
            <a:r>
              <a:rPr lang="de-DE" sz="2000" dirty="0">
                <a:solidFill>
                  <a:srgbClr val="000000"/>
                </a:solidFill>
                <a:latin typeface="Calibri" panose="020F0502020204030204" pitchFamily="34" charset="0"/>
                <a:ea typeface="Calibri" panose="020F0502020204030204" pitchFamily="34" charset="0"/>
              </a:rPr>
              <a:t>Für die Beratungspraxisstunden ist ein Nebenjob sehr ratsam</a:t>
            </a:r>
          </a:p>
          <a:p>
            <a:pPr marL="342900" lvl="0" indent="-342900">
              <a:buSzPts val="1000"/>
              <a:buFont typeface="Symbol" panose="05050102010706020507" pitchFamily="18" charset="2"/>
              <a:buChar char=""/>
              <a:tabLst>
                <a:tab pos="457200" algn="l"/>
              </a:tabLst>
            </a:pPr>
            <a:r>
              <a:rPr lang="de-DE" sz="2400" dirty="0">
                <a:solidFill>
                  <a:srgbClr val="000000"/>
                </a:solidFill>
                <a:effectLst/>
                <a:latin typeface="Calibri" panose="020F0502020204030204" pitchFamily="34" charset="0"/>
                <a:ea typeface="Calibri" panose="020F0502020204030204" pitchFamily="34" charset="0"/>
              </a:rPr>
              <a:t>Dozierende sind gut erreichbar (per Mail, in Sprechstunden oder im Seminar)</a:t>
            </a:r>
          </a:p>
          <a:p>
            <a:pPr marL="342900" lvl="0" indent="-342900">
              <a:buSzPts val="1000"/>
              <a:buFont typeface="Symbol" panose="05050102010706020507" pitchFamily="18" charset="2"/>
              <a:buChar char=""/>
              <a:tabLst>
                <a:tab pos="457200" algn="l"/>
              </a:tabLst>
            </a:pPr>
            <a:r>
              <a:rPr lang="de-DE" sz="2400" dirty="0">
                <a:solidFill>
                  <a:srgbClr val="000000"/>
                </a:solidFill>
                <a:effectLst/>
                <a:latin typeface="Calibri" panose="020F0502020204030204" pitchFamily="34" charset="0"/>
                <a:ea typeface="Calibri" panose="020F0502020204030204" pitchFamily="34" charset="0"/>
              </a:rPr>
              <a:t>gemeinsame Seminare – Kohorte wächst gut zusammen, enger Kontakt</a:t>
            </a:r>
          </a:p>
          <a:p>
            <a:pPr marL="342900" lvl="0" indent="-342900">
              <a:buSzPts val="1000"/>
              <a:buFont typeface="Symbol" panose="05050102010706020507" pitchFamily="18" charset="2"/>
              <a:buChar char=""/>
              <a:tabLst>
                <a:tab pos="457200" algn="l"/>
              </a:tabLst>
            </a:pPr>
            <a:r>
              <a:rPr lang="de-DE" sz="2400" dirty="0">
                <a:solidFill>
                  <a:srgbClr val="000000"/>
                </a:solidFill>
                <a:latin typeface="Calibri" panose="020F0502020204030204" pitchFamily="34" charset="0"/>
                <a:ea typeface="Calibri" panose="020F0502020204030204" pitchFamily="34" charset="0"/>
              </a:rPr>
              <a:t>Viele Pendler*innen aus umliegenden Städten</a:t>
            </a:r>
          </a:p>
          <a:p>
            <a:pPr marL="800100" lvl="1" indent="-342900">
              <a:buSzPts val="1000"/>
              <a:buFont typeface="Symbol" panose="05050102010706020507" pitchFamily="18" charset="2"/>
              <a:buChar char=""/>
              <a:tabLst>
                <a:tab pos="457200" algn="l"/>
              </a:tabLst>
            </a:pPr>
            <a:r>
              <a:rPr lang="de-DE" sz="2000" dirty="0">
                <a:solidFill>
                  <a:srgbClr val="000000"/>
                </a:solidFill>
                <a:latin typeface="Calibri" panose="020F0502020204030204" pitchFamily="34" charset="0"/>
                <a:ea typeface="Calibri" panose="020F0502020204030204" pitchFamily="34" charset="0"/>
              </a:rPr>
              <a:t>Campus ist sehr gut angebunden</a:t>
            </a:r>
          </a:p>
          <a:p>
            <a:pPr marL="342900" lvl="0" indent="-342900">
              <a:buSzPts val="1000"/>
              <a:buFont typeface="Symbol" panose="05050102010706020507" pitchFamily="18" charset="2"/>
              <a:buChar char=""/>
              <a:tabLst>
                <a:tab pos="457200" algn="l"/>
              </a:tabLst>
            </a:pPr>
            <a:endParaRPr lang="de-DE" sz="2400" dirty="0">
              <a:solidFill>
                <a:srgbClr val="000000"/>
              </a:solidFill>
              <a:effectLst/>
              <a:latin typeface="Calibri" panose="020F0502020204030204" pitchFamily="34" charset="0"/>
              <a:ea typeface="Calibri" panose="020F0502020204030204" pitchFamily="34" charset="0"/>
            </a:endParaRPr>
          </a:p>
          <a:p>
            <a:endParaRPr lang="de-DE" sz="3600" dirty="0"/>
          </a:p>
        </p:txBody>
      </p:sp>
      <p:pic>
        <p:nvPicPr>
          <p:cNvPr id="4" name="Grafik 3" descr="Ein Bild, das Schrift, Text, Grafiken, Grafikdesign enthält.&#10;&#10;Automatisch generierte Beschreibung">
            <a:extLst>
              <a:ext uri="{FF2B5EF4-FFF2-40B4-BE49-F238E27FC236}">
                <a16:creationId xmlns:a16="http://schemas.microsoft.com/office/drawing/2014/main" id="{75043203-2A41-E3DC-0AD6-D36D430040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71661" y="5588000"/>
            <a:ext cx="2220339" cy="1270000"/>
          </a:xfrm>
          <a:prstGeom prst="rect">
            <a:avLst/>
          </a:prstGeom>
        </p:spPr>
      </p:pic>
      <p:sp>
        <p:nvSpPr>
          <p:cNvPr id="5" name="Textfeld 4">
            <a:extLst>
              <a:ext uri="{FF2B5EF4-FFF2-40B4-BE49-F238E27FC236}">
                <a16:creationId xmlns:a16="http://schemas.microsoft.com/office/drawing/2014/main" id="{35E7621B-3895-5AD0-7957-CF3527A1D31B}"/>
              </a:ext>
            </a:extLst>
          </p:cNvPr>
          <p:cNvSpPr txBox="1"/>
          <p:nvPr/>
        </p:nvSpPr>
        <p:spPr>
          <a:xfrm>
            <a:off x="433557" y="6581001"/>
            <a:ext cx="5285756" cy="276999"/>
          </a:xfrm>
          <a:prstGeom prst="rect">
            <a:avLst/>
          </a:prstGeom>
          <a:noFill/>
        </p:spPr>
        <p:txBody>
          <a:bodyPr wrap="square" rtlCol="0">
            <a:spAutoFit/>
          </a:bodyPr>
          <a:lstStyle/>
          <a:p>
            <a:r>
              <a:rPr lang="de-DE" sz="1200" dirty="0">
                <a:solidFill>
                  <a:schemeClr val="tx1"/>
                </a:solidFill>
                <a:effectLst/>
                <a:latin typeface="Calibri" panose="020F0502020204030204" pitchFamily="34" charset="0"/>
                <a:ea typeface="Times New Roman" panose="02020603050405020304" pitchFamily="18" charset="0"/>
              </a:rPr>
              <a:t>Soziale Arbeit und Pädagogik mit Schwerpunkt Psychosoziale Beratung</a:t>
            </a:r>
            <a:endParaRPr lang="de-DE" sz="1200" dirty="0"/>
          </a:p>
        </p:txBody>
      </p:sp>
    </p:spTree>
    <p:extLst>
      <p:ext uri="{BB962C8B-B14F-4D97-AF65-F5344CB8AC3E}">
        <p14:creationId xmlns:p14="http://schemas.microsoft.com/office/powerpoint/2010/main" val="4018705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32BC-ED87-E3D1-5995-869726A95017}"/>
              </a:ext>
            </a:extLst>
          </p:cNvPr>
          <p:cNvSpPr>
            <a:spLocks noGrp="1"/>
          </p:cNvSpPr>
          <p:nvPr>
            <p:ph type="title"/>
          </p:nvPr>
        </p:nvSpPr>
        <p:spPr/>
        <p:txBody>
          <a:bodyPr/>
          <a:lstStyle/>
          <a:p>
            <a:r>
              <a:rPr lang="de-DE" dirty="0"/>
              <a:t>Sonstiges</a:t>
            </a:r>
          </a:p>
        </p:txBody>
      </p:sp>
      <p:sp>
        <p:nvSpPr>
          <p:cNvPr id="3" name="Inhaltsplatzhalter 2">
            <a:extLst>
              <a:ext uri="{FF2B5EF4-FFF2-40B4-BE49-F238E27FC236}">
                <a16:creationId xmlns:a16="http://schemas.microsoft.com/office/drawing/2014/main" id="{3EF4136C-6347-2081-C741-1E53706188BC}"/>
              </a:ext>
            </a:extLst>
          </p:cNvPr>
          <p:cNvSpPr>
            <a:spLocks noGrp="1"/>
          </p:cNvSpPr>
          <p:nvPr>
            <p:ph idx="1"/>
          </p:nvPr>
        </p:nvSpPr>
        <p:spPr/>
        <p:txBody>
          <a:bodyPr>
            <a:normAutofit/>
          </a:bodyPr>
          <a:lstStyle/>
          <a:p>
            <a:pPr>
              <a:buFont typeface="Arial" panose="020B0604020202020204" pitchFamily="34" charset="0"/>
              <a:buChar char="•"/>
            </a:pPr>
            <a:r>
              <a:rPr lang="de-DE" sz="2000" dirty="0">
                <a:solidFill>
                  <a:schemeClr val="tx1"/>
                </a:solidFill>
              </a:rPr>
              <a:t>Weitere Informationen zum Master unter https://soz-kult.hs-duesseldorf.de/studium/studiengaenge/ma-pb</a:t>
            </a:r>
          </a:p>
          <a:p>
            <a:pPr>
              <a:buFont typeface="Arial" panose="020B0604020202020204" pitchFamily="34" charset="0"/>
              <a:buChar char="•"/>
            </a:pPr>
            <a:r>
              <a:rPr lang="de-DE" sz="2000" dirty="0">
                <a:solidFill>
                  <a:schemeClr val="tx1"/>
                </a:solidFill>
              </a:rPr>
              <a:t>Regelmäßig offene Informationsveranstaltungen und Online-Sprechstunden für Interessierte</a:t>
            </a:r>
          </a:p>
          <a:p>
            <a:pPr>
              <a:buFont typeface="Arial" panose="020B0604020202020204" pitchFamily="34" charset="0"/>
              <a:buChar char="•"/>
            </a:pPr>
            <a:r>
              <a:rPr lang="de-DE" sz="2000" dirty="0">
                <a:solidFill>
                  <a:schemeClr val="tx1"/>
                </a:solidFill>
                <a:ea typeface="Calibri" panose="020F0502020204030204" pitchFamily="34" charset="0"/>
              </a:rPr>
              <a:t>NC-Tabelle der letzten Semester als Orientierungshilfe unter </a:t>
            </a:r>
            <a:r>
              <a:rPr lang="de-DE" sz="2000" dirty="0">
                <a:solidFill>
                  <a:schemeClr val="tx1"/>
                </a:solidFill>
              </a:rPr>
              <a:t>https://www.hs-duesseldorf.de/nc_ws</a:t>
            </a:r>
            <a:endParaRPr lang="de-DE" sz="2000" dirty="0">
              <a:solidFill>
                <a:schemeClr val="tx1"/>
              </a:solidFill>
              <a:ea typeface="Calibri" panose="020F0502020204030204" pitchFamily="34" charset="0"/>
            </a:endParaRPr>
          </a:p>
          <a:p>
            <a:pPr>
              <a:buFont typeface="Arial" panose="020B0604020202020204" pitchFamily="34" charset="0"/>
              <a:buChar char="•"/>
            </a:pPr>
            <a:r>
              <a:rPr lang="de-DE" sz="2000" dirty="0">
                <a:solidFill>
                  <a:schemeClr val="tx1"/>
                </a:solidFill>
              </a:rPr>
              <a:t>FAQ unter https://soz-kult.hs-duesseldorf.de/studium/studiengaenge/ma-pb/faq</a:t>
            </a:r>
          </a:p>
        </p:txBody>
      </p:sp>
      <p:pic>
        <p:nvPicPr>
          <p:cNvPr id="4" name="Grafik 3" descr="Ein Bild, das Schrift, Text, Grafiken, Grafikdesign enthält.&#10;&#10;Automatisch generierte Beschreibung">
            <a:extLst>
              <a:ext uri="{FF2B5EF4-FFF2-40B4-BE49-F238E27FC236}">
                <a16:creationId xmlns:a16="http://schemas.microsoft.com/office/drawing/2014/main" id="{75043203-2A41-E3DC-0AD6-D36D430040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71661" y="5588000"/>
            <a:ext cx="2220339" cy="1270000"/>
          </a:xfrm>
          <a:prstGeom prst="rect">
            <a:avLst/>
          </a:prstGeom>
        </p:spPr>
      </p:pic>
      <p:sp>
        <p:nvSpPr>
          <p:cNvPr id="5" name="Textfeld 4">
            <a:extLst>
              <a:ext uri="{FF2B5EF4-FFF2-40B4-BE49-F238E27FC236}">
                <a16:creationId xmlns:a16="http://schemas.microsoft.com/office/drawing/2014/main" id="{52F2C8A4-C05B-B4CB-5B23-A3ECF388A7F3}"/>
              </a:ext>
            </a:extLst>
          </p:cNvPr>
          <p:cNvSpPr txBox="1"/>
          <p:nvPr/>
        </p:nvSpPr>
        <p:spPr>
          <a:xfrm>
            <a:off x="433557" y="6581001"/>
            <a:ext cx="5285756" cy="276999"/>
          </a:xfrm>
          <a:prstGeom prst="rect">
            <a:avLst/>
          </a:prstGeom>
          <a:noFill/>
        </p:spPr>
        <p:txBody>
          <a:bodyPr wrap="square" rtlCol="0">
            <a:spAutoFit/>
          </a:bodyPr>
          <a:lstStyle/>
          <a:p>
            <a:r>
              <a:rPr lang="de-DE" sz="1200" dirty="0">
                <a:solidFill>
                  <a:schemeClr val="tx1"/>
                </a:solidFill>
                <a:effectLst/>
                <a:latin typeface="Calibri" panose="020F0502020204030204" pitchFamily="34" charset="0"/>
                <a:ea typeface="Times New Roman" panose="02020603050405020304" pitchFamily="18" charset="0"/>
              </a:rPr>
              <a:t>Soziale Arbeit und Pädagogik mit Schwerpunkt Psychosoziale Beratung</a:t>
            </a:r>
            <a:endParaRPr lang="de-DE" sz="1200" dirty="0"/>
          </a:p>
        </p:txBody>
      </p:sp>
    </p:spTree>
    <p:extLst>
      <p:ext uri="{BB962C8B-B14F-4D97-AF65-F5344CB8AC3E}">
        <p14:creationId xmlns:p14="http://schemas.microsoft.com/office/powerpoint/2010/main" val="1541721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94E6B64AA3B354469696DB4891A98626" ma:contentTypeVersion="2" ma:contentTypeDescription="Ein neues Dokument erstellen." ma:contentTypeScope="" ma:versionID="22c36d3b2d89199d83c3b562d32a74dd">
  <xsd:schema xmlns:xsd="http://www.w3.org/2001/XMLSchema" xmlns:xs="http://www.w3.org/2001/XMLSchema" xmlns:p="http://schemas.microsoft.com/office/2006/metadata/properties" xmlns:ns1="http://schemas.microsoft.com/sharepoint/v3" xmlns:ns2="56006128-3390-4f29-8588-078422c40951" targetNamespace="http://schemas.microsoft.com/office/2006/metadata/properties" ma:root="true" ma:fieldsID="0e54012c40e8d6a7d7ae484453be6138" ns1:_="" ns2:_="">
    <xsd:import namespace="http://schemas.microsoft.com/sharepoint/v3"/>
    <xsd:import namespace="56006128-3390-4f29-8588-078422c40951"/>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Geplantes Startdatum" ma:description="Geplantes Startdatum ist eine Websitespalte, die über das Feature zum Veröffentlichen erstellt wird. Es wird zur Angabe des Datums und der Uhrzeit verwendet, wann diese Seite Besuchern zum ersten Mal angezeigt wird." ma:hidden="true" ma:internalName="PublishingStartDate">
      <xsd:simpleType>
        <xsd:restriction base="dms:Unknown"/>
      </xsd:simpleType>
    </xsd:element>
    <xsd:element name="PublishingExpirationDate" ma:index="9" nillable="true" ma:displayName="Geplantes Enddatum" ma:description="Geplantes Enddatum ist eine Websitespalte, die über das Feature zum Veröffentlichen erstellt wird. Es wird zur Angabe des Datums und der Uhrzeit verwendet, wann diese Seite Besuchern nicht mehr angezeigt wird."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6006128-3390-4f29-8588-078422c40951" elementFormDefault="qualified">
    <xsd:import namespace="http://schemas.microsoft.com/office/2006/documentManagement/types"/>
    <xsd:import namespace="http://schemas.microsoft.com/office/infopath/2007/PartnerControls"/>
    <xsd:element name="SharedWithUsers" ma:index="10"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C52C826-DDD1-48E3-8405-DFA0B85E18CA}"/>
</file>

<file path=customXml/itemProps2.xml><?xml version="1.0" encoding="utf-8"?>
<ds:datastoreItem xmlns:ds="http://schemas.openxmlformats.org/officeDocument/2006/customXml" ds:itemID="{78A2C751-48A5-40BB-A6AC-99C0B508B182}"/>
</file>

<file path=customXml/itemProps3.xml><?xml version="1.0" encoding="utf-8"?>
<ds:datastoreItem xmlns:ds="http://schemas.openxmlformats.org/officeDocument/2006/customXml" ds:itemID="{1CBF4740-E893-4D46-9731-37E9AA469E06}"/>
</file>

<file path=docProps/app.xml><?xml version="1.0" encoding="utf-8"?>
<Properties xmlns="http://schemas.openxmlformats.org/officeDocument/2006/extended-properties" xmlns:vt="http://schemas.openxmlformats.org/officeDocument/2006/docPropsVTypes">
  <Template>Facette</Template>
  <TotalTime>0</TotalTime>
  <Words>679</Words>
  <Application>Microsoft Office PowerPoint</Application>
  <PresentationFormat>Breitbild</PresentationFormat>
  <Paragraphs>76</Paragraphs>
  <Slides>10</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10</vt:i4>
      </vt:variant>
    </vt:vector>
  </HeadingPairs>
  <TitlesOfParts>
    <vt:vector size="16" baseType="lpstr">
      <vt:lpstr>Arial</vt:lpstr>
      <vt:lpstr>Calibri</vt:lpstr>
      <vt:lpstr>Symbol</vt:lpstr>
      <vt:lpstr>Trebuchet MS</vt:lpstr>
      <vt:lpstr>Wingdings 3</vt:lpstr>
      <vt:lpstr>Facette</vt:lpstr>
      <vt:lpstr>Soziale Arbeit und Pädagogik mit dem Schwerpunkt Psychosoziale Beratung, M.A.</vt:lpstr>
      <vt:lpstr>Übersicht zum Masterstudiengang</vt:lpstr>
      <vt:lpstr>Zugangsvoraussetzungen</vt:lpstr>
      <vt:lpstr>Zugangsvoraussetzungen</vt:lpstr>
      <vt:lpstr>Inhalte des Studiums </vt:lpstr>
      <vt:lpstr>Inhalte des Studiums </vt:lpstr>
      <vt:lpstr>Berufswege</vt:lpstr>
      <vt:lpstr>Persönliche Erfahrungen</vt:lpstr>
      <vt:lpstr>Sonstiges</vt:lpstr>
      <vt:lpstr>Vielen Dank!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Soziale Arbeit und Pädagogik mit dem Schwerpunkt Psychosoziale Beratung</dc:title>
  <dc:creator>Charlotte Sperlich</dc:creator>
  <cp:lastModifiedBy>Charlotte Sperlich</cp:lastModifiedBy>
  <cp:revision>146</cp:revision>
  <dcterms:created xsi:type="dcterms:W3CDTF">2024-01-04T14:25:54Z</dcterms:created>
  <dcterms:modified xsi:type="dcterms:W3CDTF">2024-01-12T13:34:35Z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0x01010094E6B64AA3B354469696DB4891A98626</vt:lpwstr>
  </property>
</Properties>
</file>