
<file path=[Content_Types].xml><?xml version="1.0" encoding="utf-8"?>
<Types xmlns="http://schemas.openxmlformats.org/package/2006/content-types">
  <Default Extension="fntdata" ContentType="application/x-fontdata"/>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58" r:id="rId4"/>
  </p:sldMasterIdLst>
  <p:sldIdLst>
    <p:sldId id="256" r:id="rId5"/>
    <p:sldId id="259" r:id="rId6"/>
    <p:sldId id="260" r:id="rId7"/>
    <p:sldId id="261" r:id="rId8"/>
    <p:sldId id="262" r:id="rId9"/>
    <p:sldId id="264" r:id="rId10"/>
    <p:sldId id="263" r:id="rId11"/>
    <p:sldId id="265" r:id="rId12"/>
    <p:sldId id="266" r:id="rId13"/>
    <p:sldId id="267" r:id="rId14"/>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Calibri Light" panose="020F0302020204030204" pitchFamily="34" charset="0"/>
      <p:regular r:id="rId19"/>
      <p:italic r:id="rId2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9B76046-91D2-6B13-2D8A-D4AF704B54B4}" name="xxanna.elsnerxx@outlook.de" initials="x" userId="7ee93d8becdfabdb"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lsner, Anna" initials="EA" lastIdx="1" clrIdx="0">
    <p:extLst>
      <p:ext uri="{19B8F6BF-5375-455C-9EA6-DF929625EA0E}">
        <p15:presenceInfo xmlns:p15="http://schemas.microsoft.com/office/powerpoint/2012/main" userId="Elsner, An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5F2FC2-168A-4795-AB36-4748E936F617}" v="2" dt="2023-03-30T17:04:43.9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43" autoAdjust="0"/>
    <p:restoredTop sz="94660"/>
  </p:normalViewPr>
  <p:slideViewPr>
    <p:cSldViewPr snapToGrid="0">
      <p:cViewPr>
        <p:scale>
          <a:sx n="63" d="100"/>
          <a:sy n="63" d="100"/>
        </p:scale>
        <p:origin x="612"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8/10/relationships/authors" Targe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de-DE"/>
              <a:t>Mastertitelformat bearbeiten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A0C51B05-5239-4A27-944B-D8D52DA64D5D}" type="datetimeFigureOut">
              <a:rPr lang="de-DE" smtClean="0"/>
              <a:t>16.01.2024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7314456F-E733-4A17-85F7-56C28FB86279}" type="slidenum">
              <a:rPr lang="de-DE" smtClean="0"/>
              <a:t>‹Nr.›</a:t>
            </a:fld>
            <a:endParaRPr lang="de-DE"/>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9320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A0C51B05-5239-4A27-944B-D8D52DA64D5D}" type="datetimeFigureOut">
              <a:rPr lang="de-DE" smtClean="0"/>
              <a:t>16.01.2024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7314456F-E733-4A17-85F7-56C28FB86279}" type="slidenum">
              <a:rPr lang="de-DE" smtClean="0"/>
              <a:t>‹Nr.›</a:t>
            </a:fld>
            <a:endParaRPr lang="de-DE"/>
          </a:p>
        </p:txBody>
      </p:sp>
    </p:spTree>
    <p:extLst>
      <p:ext uri="{BB962C8B-B14F-4D97-AF65-F5344CB8AC3E}">
        <p14:creationId xmlns:p14="http://schemas.microsoft.com/office/powerpoint/2010/main" val="495259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A0C51B05-5239-4A27-944B-D8D52DA64D5D}" type="datetimeFigureOut">
              <a:rPr lang="de-DE" smtClean="0"/>
              <a:t>16.01.2024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7314456F-E733-4A17-85F7-56C28FB86279}" type="slidenum">
              <a:rPr lang="de-DE" smtClean="0"/>
              <a:t>‹Nr.›</a:t>
            </a:fld>
            <a:endParaRPr lang="de-DE"/>
          </a:p>
        </p:txBody>
      </p:sp>
    </p:spTree>
    <p:extLst>
      <p:ext uri="{BB962C8B-B14F-4D97-AF65-F5344CB8AC3E}">
        <p14:creationId xmlns:p14="http://schemas.microsoft.com/office/powerpoint/2010/main" val="2290554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A0C51B05-5239-4A27-944B-D8D52DA64D5D}" type="datetimeFigureOut">
              <a:rPr lang="de-DE" smtClean="0"/>
              <a:t>16.01.2024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7314456F-E733-4A17-85F7-56C28FB86279}" type="slidenum">
              <a:rPr lang="de-DE" smtClean="0"/>
              <a:t>‹Nr.›</a:t>
            </a:fld>
            <a:endParaRPr lang="de-DE"/>
          </a:p>
        </p:txBody>
      </p:sp>
    </p:spTree>
    <p:extLst>
      <p:ext uri="{BB962C8B-B14F-4D97-AF65-F5344CB8AC3E}">
        <p14:creationId xmlns:p14="http://schemas.microsoft.com/office/powerpoint/2010/main" val="1563780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de-DE"/>
              <a:t>Mastertitelformat bearbeiten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A0C51B05-5239-4A27-944B-D8D52DA64D5D}" type="datetimeFigureOut">
              <a:rPr lang="de-DE" smtClean="0"/>
              <a:t>16.01.2024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7314456F-E733-4A17-85F7-56C28FB86279}" type="slidenum">
              <a:rPr lang="de-DE" smtClean="0"/>
              <a:t>‹Nr.›</a:t>
            </a:fld>
            <a:endParaRPr lang="de-DE"/>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0010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de-DE"/>
              <a:t>Mastertitelformat bearbeiten</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A0C51B05-5239-4A27-944B-D8D52DA64D5D}" type="datetimeFigureOut">
              <a:rPr lang="de-DE" smtClean="0"/>
              <a:t>16.01.2024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7314456F-E733-4A17-85F7-56C28FB86279}" type="slidenum">
              <a:rPr lang="de-DE" smtClean="0"/>
              <a:t>‹Nr.›</a:t>
            </a:fld>
            <a:endParaRPr lang="de-DE"/>
          </a:p>
        </p:txBody>
      </p:sp>
    </p:spTree>
    <p:extLst>
      <p:ext uri="{BB962C8B-B14F-4D97-AF65-F5344CB8AC3E}">
        <p14:creationId xmlns:p14="http://schemas.microsoft.com/office/powerpoint/2010/main" val="3395038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de-DE"/>
              <a:t>Mastertitelformat bearbeiten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097280" y="2582334"/>
            <a:ext cx="4937760" cy="33782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217920" y="2582334"/>
            <a:ext cx="4937760" cy="33782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A0C51B05-5239-4A27-944B-D8D52DA64D5D}" type="datetimeFigureOut">
              <a:rPr lang="de-DE" smtClean="0"/>
              <a:t>16.01.2024</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7314456F-E733-4A17-85F7-56C28FB86279}" type="slidenum">
              <a:rPr lang="de-DE" smtClean="0"/>
              <a:t>‹Nr.›</a:t>
            </a:fld>
            <a:endParaRPr lang="de-DE"/>
          </a:p>
        </p:txBody>
      </p:sp>
    </p:spTree>
    <p:extLst>
      <p:ext uri="{BB962C8B-B14F-4D97-AF65-F5344CB8AC3E}">
        <p14:creationId xmlns:p14="http://schemas.microsoft.com/office/powerpoint/2010/main" val="371313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A0C51B05-5239-4A27-944B-D8D52DA64D5D}" type="datetimeFigureOut">
              <a:rPr lang="de-DE" smtClean="0"/>
              <a:t>16.01.2024</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7314456F-E733-4A17-85F7-56C28FB86279}" type="slidenum">
              <a:rPr lang="de-DE" smtClean="0"/>
              <a:t>‹Nr.›</a:t>
            </a:fld>
            <a:endParaRPr lang="de-DE"/>
          </a:p>
        </p:txBody>
      </p:sp>
    </p:spTree>
    <p:extLst>
      <p:ext uri="{BB962C8B-B14F-4D97-AF65-F5344CB8AC3E}">
        <p14:creationId xmlns:p14="http://schemas.microsoft.com/office/powerpoint/2010/main" val="2573294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0C51B05-5239-4A27-944B-D8D52DA64D5D}" type="datetimeFigureOut">
              <a:rPr lang="de-DE" smtClean="0"/>
              <a:t>16.01.2024</a:t>
            </a:fld>
            <a:endParaRPr lang="de-DE"/>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de-DE"/>
          </a:p>
        </p:txBody>
      </p:sp>
      <p:sp>
        <p:nvSpPr>
          <p:cNvPr id="9" name="Slide Number Placeholder 8"/>
          <p:cNvSpPr>
            <a:spLocks noGrp="1"/>
          </p:cNvSpPr>
          <p:nvPr>
            <p:ph type="sldNum" sz="quarter" idx="12"/>
          </p:nvPr>
        </p:nvSpPr>
        <p:spPr/>
        <p:txBody>
          <a:bodyPr/>
          <a:lstStyle/>
          <a:p>
            <a:fld id="{7314456F-E733-4A17-85F7-56C28FB86279}" type="slidenum">
              <a:rPr lang="de-DE" smtClean="0"/>
              <a:t>‹Nr.›</a:t>
            </a:fld>
            <a:endParaRPr lang="de-DE"/>
          </a:p>
        </p:txBody>
      </p:sp>
    </p:spTree>
    <p:extLst>
      <p:ext uri="{BB962C8B-B14F-4D97-AF65-F5344CB8AC3E}">
        <p14:creationId xmlns:p14="http://schemas.microsoft.com/office/powerpoint/2010/main" val="506208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de-DE"/>
              <a:t>Mastertitelformat bearbeiten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0C51B05-5239-4A27-944B-D8D52DA64D5D}" type="datetimeFigureOut">
              <a:rPr lang="de-DE" smtClean="0"/>
              <a:t>16.01.2024</a:t>
            </a:fld>
            <a:endParaRPr lang="de-DE"/>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de-DE"/>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314456F-E733-4A17-85F7-56C28FB86279}" type="slidenum">
              <a:rPr lang="de-DE" smtClean="0"/>
              <a:t>‹Nr.›</a:t>
            </a:fld>
            <a:endParaRPr lang="de-DE"/>
          </a:p>
        </p:txBody>
      </p:sp>
    </p:spTree>
    <p:extLst>
      <p:ext uri="{BB962C8B-B14F-4D97-AF65-F5344CB8AC3E}">
        <p14:creationId xmlns:p14="http://schemas.microsoft.com/office/powerpoint/2010/main" val="984762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de-DE"/>
              <a:t>Mastertitelformat bearbeiten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A0C51B05-5239-4A27-944B-D8D52DA64D5D}" type="datetimeFigureOut">
              <a:rPr lang="de-DE" smtClean="0"/>
              <a:t>16.01.2024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7314456F-E733-4A17-85F7-56C28FB86279}" type="slidenum">
              <a:rPr lang="de-DE" smtClean="0"/>
              <a:t>‹Nr.›</a:t>
            </a:fld>
            <a:endParaRPr lang="de-DE"/>
          </a:p>
        </p:txBody>
      </p:sp>
    </p:spTree>
    <p:extLst>
      <p:ext uri="{BB962C8B-B14F-4D97-AF65-F5344CB8AC3E}">
        <p14:creationId xmlns:p14="http://schemas.microsoft.com/office/powerpoint/2010/main" val="1918941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de-DE"/>
              <a:t>Mastertitelformat bearbeiten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0C51B05-5239-4A27-944B-D8D52DA64D5D}" type="datetimeFigureOut">
              <a:rPr lang="de-DE" smtClean="0"/>
              <a:t>16.01.2024</a:t>
            </a:fld>
            <a:endParaRPr lang="de-DE"/>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de-DE"/>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314456F-E733-4A17-85F7-56C28FB86279}" type="slidenum">
              <a:rPr lang="de-DE" smtClean="0"/>
              <a:t>‹Nr.›</a:t>
            </a:fld>
            <a:endParaRPr lang="de-DE"/>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8267037"/>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th-koeln.de/studium/studieninhalte---paedagogik-und-management-in-der-sozialen-arbeit-master_661.php"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118B5D2-748E-40BE-BBD1-9150ABBCCA1C}"/>
              </a:ext>
            </a:extLst>
          </p:cNvPr>
          <p:cNvSpPr>
            <a:spLocks noGrp="1"/>
          </p:cNvSpPr>
          <p:nvPr>
            <p:ph type="ctrTitle"/>
          </p:nvPr>
        </p:nvSpPr>
        <p:spPr>
          <a:xfrm>
            <a:off x="1100051" y="846328"/>
            <a:ext cx="10023746" cy="2887472"/>
          </a:xfrm>
        </p:spPr>
        <p:txBody>
          <a:bodyPr>
            <a:noAutofit/>
          </a:bodyPr>
          <a:lstStyle/>
          <a:p>
            <a:pPr algn="ctr"/>
            <a:r>
              <a:rPr lang="de-DE" sz="6000" b="1" dirty="0">
                <a:solidFill>
                  <a:schemeClr val="tx1"/>
                </a:solidFill>
              </a:rPr>
              <a:t>Pädagogik und Management in der Sozialen Arbeit, M. A. </a:t>
            </a:r>
          </a:p>
        </p:txBody>
      </p:sp>
      <p:sp>
        <p:nvSpPr>
          <p:cNvPr id="6" name="Rectangle 9">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e-DE"/>
          </a:p>
        </p:txBody>
      </p:sp>
      <p:sp>
        <p:nvSpPr>
          <p:cNvPr id="3" name="Untertitel 2">
            <a:extLst>
              <a:ext uri="{FF2B5EF4-FFF2-40B4-BE49-F238E27FC236}">
                <a16:creationId xmlns:a16="http://schemas.microsoft.com/office/drawing/2014/main" id="{E4FDA292-4240-457B-A78D-A5163ADE7750}"/>
              </a:ext>
            </a:extLst>
          </p:cNvPr>
          <p:cNvSpPr>
            <a:spLocks noGrp="1"/>
          </p:cNvSpPr>
          <p:nvPr>
            <p:ph type="subTitle" idx="1"/>
          </p:nvPr>
        </p:nvSpPr>
        <p:spPr>
          <a:xfrm>
            <a:off x="1475971" y="5067764"/>
            <a:ext cx="10914740" cy="1887816"/>
          </a:xfrm>
        </p:spPr>
        <p:txBody>
          <a:bodyPr>
            <a:normAutofit/>
          </a:bodyPr>
          <a:lstStyle/>
          <a:p>
            <a:pPr>
              <a:spcAft>
                <a:spcPts val="600"/>
              </a:spcAft>
            </a:pPr>
            <a:endParaRPr lang="de-DE" sz="1600" dirty="0">
              <a:solidFill>
                <a:srgbClr val="FFFFFF"/>
              </a:solidFill>
            </a:endParaRPr>
          </a:p>
          <a:p>
            <a:pPr>
              <a:spcAft>
                <a:spcPts val="600"/>
              </a:spcAft>
            </a:pPr>
            <a:r>
              <a:rPr lang="de-DE" sz="1600" dirty="0">
                <a:solidFill>
                  <a:srgbClr val="FFFFFF"/>
                </a:solidFill>
              </a:rPr>
              <a:t>Anna Elsner</a:t>
            </a:r>
            <a:r>
              <a:rPr lang="de-DE" sz="1400" dirty="0">
                <a:solidFill>
                  <a:srgbClr val="FFFFFF"/>
                </a:solidFill>
              </a:rPr>
              <a:t> </a:t>
            </a:r>
            <a:br>
              <a:rPr lang="de-DE" sz="1600" dirty="0">
                <a:solidFill>
                  <a:srgbClr val="FFFFFF"/>
                </a:solidFill>
              </a:rPr>
            </a:br>
            <a:br>
              <a:rPr lang="de-DE" sz="1600" dirty="0">
                <a:solidFill>
                  <a:srgbClr val="FFFFFF"/>
                </a:solidFill>
              </a:rPr>
            </a:br>
            <a:r>
              <a:rPr lang="de-DE" sz="1600" dirty="0">
                <a:solidFill>
                  <a:srgbClr val="FFFFFF"/>
                </a:solidFill>
              </a:rPr>
              <a:t>Master-</a:t>
            </a:r>
            <a:r>
              <a:rPr lang="de-DE" sz="1600" dirty="0" err="1">
                <a:solidFill>
                  <a:srgbClr val="FFFFFF"/>
                </a:solidFill>
              </a:rPr>
              <a:t>infoveranstaltung</a:t>
            </a:r>
            <a:br>
              <a:rPr lang="de-DE" sz="1600" dirty="0">
                <a:solidFill>
                  <a:srgbClr val="FFFFFF"/>
                </a:solidFill>
              </a:rPr>
            </a:br>
            <a:br>
              <a:rPr lang="de-DE" sz="1600" dirty="0">
                <a:solidFill>
                  <a:srgbClr val="FFFFFF"/>
                </a:solidFill>
              </a:rPr>
            </a:br>
            <a:r>
              <a:rPr lang="de-DE" sz="1600" dirty="0">
                <a:solidFill>
                  <a:srgbClr val="FFFFFF"/>
                </a:solidFill>
              </a:rPr>
              <a:t>16.01.2024</a:t>
            </a:r>
            <a:endParaRPr lang="de-DE" sz="1100" dirty="0">
              <a:solidFill>
                <a:srgbClr val="FFFFFF"/>
              </a:solidFill>
            </a:endParaRPr>
          </a:p>
        </p:txBody>
      </p:sp>
      <p:sp>
        <p:nvSpPr>
          <p:cNvPr id="12" name="Rectangle 11">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e-DE"/>
          </a:p>
        </p:txBody>
      </p:sp>
    </p:spTree>
    <p:extLst>
      <p:ext uri="{BB962C8B-B14F-4D97-AF65-F5344CB8AC3E}">
        <p14:creationId xmlns:p14="http://schemas.microsoft.com/office/powerpoint/2010/main" val="78044058"/>
      </p:ext>
    </p:extLst>
  </p:cSld>
  <p:clrMapOvr>
    <a:masterClrMapping/>
  </p:clrMapOvr>
  <mc:AlternateContent xmlns:mc="http://schemas.openxmlformats.org/markup-compatibility/2006" xmlns:p14="http://schemas.microsoft.com/office/powerpoint/2010/main">
    <mc:Choice Requires="p14">
      <p:transition spd="slow" p14:dur="2000" advTm="9808"/>
    </mc:Choice>
    <mc:Fallback xmlns="">
      <p:transition spd="slow" advTm="980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969364-ECBB-41CC-8375-256A8EF8BBCB}"/>
              </a:ext>
            </a:extLst>
          </p:cNvPr>
          <p:cNvSpPr>
            <a:spLocks noGrp="1"/>
          </p:cNvSpPr>
          <p:nvPr>
            <p:ph type="title"/>
          </p:nvPr>
        </p:nvSpPr>
        <p:spPr/>
        <p:txBody>
          <a:bodyPr>
            <a:normAutofit/>
          </a:bodyPr>
          <a:lstStyle/>
          <a:p>
            <a:r>
              <a:rPr lang="de-DE" sz="5400" b="1" dirty="0">
                <a:solidFill>
                  <a:schemeClr val="accent2"/>
                </a:solidFill>
              </a:rPr>
              <a:t>Weitere Informationen</a:t>
            </a:r>
          </a:p>
        </p:txBody>
      </p:sp>
      <p:sp>
        <p:nvSpPr>
          <p:cNvPr id="3" name="Inhaltsplatzhalter 2">
            <a:extLst>
              <a:ext uri="{FF2B5EF4-FFF2-40B4-BE49-F238E27FC236}">
                <a16:creationId xmlns:a16="http://schemas.microsoft.com/office/drawing/2014/main" id="{8535CE8B-29DC-42D9-B918-8EA56265F1AD}"/>
              </a:ext>
            </a:extLst>
          </p:cNvPr>
          <p:cNvSpPr>
            <a:spLocks noGrp="1"/>
          </p:cNvSpPr>
          <p:nvPr>
            <p:ph idx="1"/>
          </p:nvPr>
        </p:nvSpPr>
        <p:spPr>
          <a:xfrm>
            <a:off x="1097280" y="1845734"/>
            <a:ext cx="10058400" cy="3793066"/>
          </a:xfrm>
        </p:spPr>
        <p:txBody>
          <a:bodyPr>
            <a:normAutofit fontScale="92500" lnSpcReduction="20000"/>
          </a:bodyPr>
          <a:lstStyle/>
          <a:p>
            <a:pPr>
              <a:buFont typeface="Wingdings" panose="05000000000000000000" pitchFamily="2" charset="2"/>
              <a:buChar char="§"/>
            </a:pPr>
            <a:endParaRPr lang="de-DE" sz="2400" b="1" dirty="0">
              <a:solidFill>
                <a:srgbClr val="000000"/>
              </a:solidFill>
              <a:latin typeface="myriad-pro-semi-condensed"/>
            </a:endParaRPr>
          </a:p>
          <a:p>
            <a:pPr>
              <a:buFont typeface="Wingdings" panose="05000000000000000000" pitchFamily="2" charset="2"/>
              <a:buChar char="§"/>
            </a:pPr>
            <a:r>
              <a:rPr lang="de-DE" sz="2400" b="1" dirty="0">
                <a:solidFill>
                  <a:srgbClr val="000000"/>
                </a:solidFill>
                <a:latin typeface="myriad-pro-semi-condensed"/>
              </a:rPr>
              <a:t> Homepage des Masterstudiengangs:</a:t>
            </a:r>
            <a:br>
              <a:rPr lang="de-DE" sz="2400" b="1" dirty="0">
                <a:solidFill>
                  <a:srgbClr val="000000"/>
                </a:solidFill>
                <a:latin typeface="myriad-pro-semi-condensed"/>
              </a:rPr>
            </a:br>
            <a:r>
              <a:rPr lang="de-DE" sz="2400" dirty="0">
                <a:solidFill>
                  <a:srgbClr val="000000"/>
                </a:solidFill>
                <a:latin typeface="myriad-pro-semi-condensed"/>
                <a:hlinkClick r:id="rId2"/>
              </a:rPr>
              <a:t>https://www.th-koeln.de/studium/studieninhalte---paedagogik-und-management-in-der-sozialen-arbeit-master_661.php</a:t>
            </a:r>
            <a:endParaRPr lang="de-DE" sz="2400" dirty="0">
              <a:solidFill>
                <a:srgbClr val="000000"/>
              </a:solidFill>
              <a:latin typeface="myriad-pro-semi-condensed"/>
            </a:endParaRPr>
          </a:p>
          <a:p>
            <a:pPr>
              <a:buFont typeface="Wingdings" panose="05000000000000000000" pitchFamily="2" charset="2"/>
              <a:buChar char="§"/>
            </a:pPr>
            <a:endParaRPr lang="de-DE" sz="2400" dirty="0">
              <a:solidFill>
                <a:srgbClr val="000000"/>
              </a:solidFill>
              <a:highlight>
                <a:srgbClr val="FFFF00"/>
              </a:highlight>
              <a:latin typeface="myriad-pro-semi-condensed"/>
            </a:endParaRPr>
          </a:p>
          <a:p>
            <a:pPr marL="0" indent="0">
              <a:buNone/>
            </a:pPr>
            <a:r>
              <a:rPr lang="de-DE" sz="2600" b="1" dirty="0">
                <a:solidFill>
                  <a:srgbClr val="000000"/>
                </a:solidFill>
                <a:latin typeface="myriad-pro-semi-condensed"/>
              </a:rPr>
              <a:t>bei weiteren Fragen:</a:t>
            </a:r>
          </a:p>
          <a:p>
            <a:pPr>
              <a:buFont typeface="Wingdings" panose="05000000000000000000" pitchFamily="2" charset="2"/>
              <a:buChar char="§"/>
            </a:pPr>
            <a:r>
              <a:rPr lang="de-DE" sz="2400" b="1" dirty="0">
                <a:solidFill>
                  <a:srgbClr val="000000"/>
                </a:solidFill>
                <a:latin typeface="myriad-pro-semi-condensed"/>
              </a:rPr>
              <a:t> mein Kontakt</a:t>
            </a:r>
            <a:r>
              <a:rPr lang="de-DE" sz="2400" dirty="0">
                <a:solidFill>
                  <a:srgbClr val="000000"/>
                </a:solidFill>
                <a:latin typeface="myriad-pro-semi-condensed"/>
              </a:rPr>
              <a:t>: anna.elsner@hs-duesseldorf.de </a:t>
            </a:r>
          </a:p>
          <a:p>
            <a:pPr>
              <a:buFont typeface="Wingdings" panose="05000000000000000000" pitchFamily="2" charset="2"/>
              <a:buChar char="§"/>
            </a:pPr>
            <a:r>
              <a:rPr lang="de-DE" sz="2400" b="1" dirty="0">
                <a:solidFill>
                  <a:srgbClr val="000000"/>
                </a:solidFill>
                <a:latin typeface="myriad-pro-semi-condensed"/>
              </a:rPr>
              <a:t> Kontakt </a:t>
            </a:r>
            <a:r>
              <a:rPr lang="de-DE" sz="2400" b="1" dirty="0" err="1">
                <a:solidFill>
                  <a:srgbClr val="000000"/>
                </a:solidFill>
                <a:latin typeface="myriad-pro-semi-condensed"/>
              </a:rPr>
              <a:t>Studiengangskoordination</a:t>
            </a:r>
            <a:r>
              <a:rPr lang="de-DE" sz="2400" b="1" dirty="0">
                <a:solidFill>
                  <a:srgbClr val="000000"/>
                </a:solidFill>
                <a:latin typeface="myriad-pro-semi-condensed"/>
              </a:rPr>
              <a:t>:	</a:t>
            </a:r>
            <a:br>
              <a:rPr lang="de-DE" sz="2400" b="1" dirty="0">
                <a:solidFill>
                  <a:srgbClr val="000000"/>
                </a:solidFill>
                <a:latin typeface="myriad-pro-semi-condensed"/>
              </a:rPr>
            </a:br>
            <a:r>
              <a:rPr lang="de-DE" sz="2400" b="1" dirty="0">
                <a:solidFill>
                  <a:srgbClr val="000000"/>
                </a:solidFill>
                <a:latin typeface="myriad-pro-semi-condensed"/>
              </a:rPr>
              <a:t>	</a:t>
            </a:r>
            <a:r>
              <a:rPr lang="de-DE" sz="2400" dirty="0">
                <a:solidFill>
                  <a:srgbClr val="000000"/>
                </a:solidFill>
                <a:latin typeface="myriad-pro-semi-condensed"/>
              </a:rPr>
              <a:t>Christina Düring, M. A.	</a:t>
            </a:r>
            <a:br>
              <a:rPr lang="de-DE" sz="2400" dirty="0">
                <a:solidFill>
                  <a:srgbClr val="000000"/>
                </a:solidFill>
                <a:latin typeface="myriad-pro-semi-condensed"/>
              </a:rPr>
            </a:br>
            <a:r>
              <a:rPr lang="de-DE" sz="2400" dirty="0">
                <a:solidFill>
                  <a:srgbClr val="000000"/>
                </a:solidFill>
                <a:latin typeface="myriad-pro-semi-condensed"/>
              </a:rPr>
              <a:t>	</a:t>
            </a:r>
            <a:r>
              <a:rPr lang="de-DE" dirty="0">
                <a:solidFill>
                  <a:schemeClr val="tx1"/>
                </a:solidFill>
                <a:latin typeface="myriad-pro-semi-condensed"/>
              </a:rPr>
              <a:t> +49 221-8275-2122	</a:t>
            </a:r>
            <a:br>
              <a:rPr lang="de-DE" dirty="0">
                <a:solidFill>
                  <a:schemeClr val="tx1"/>
                </a:solidFill>
                <a:latin typeface="myriad-pro-semi-condensed"/>
              </a:rPr>
            </a:br>
            <a:r>
              <a:rPr lang="de-DE" dirty="0">
                <a:solidFill>
                  <a:schemeClr val="tx1"/>
                </a:solidFill>
                <a:latin typeface="myriad-pro-semi-condensed"/>
              </a:rPr>
              <a:t>	 f01-master@th-koeln.de</a:t>
            </a:r>
            <a:endParaRPr lang="de-DE" sz="2400" b="1" dirty="0">
              <a:solidFill>
                <a:schemeClr val="tx1"/>
              </a:solidFill>
              <a:latin typeface="myriad-pro-semi-condensed"/>
            </a:endParaRPr>
          </a:p>
        </p:txBody>
      </p:sp>
      <p:sp>
        <p:nvSpPr>
          <p:cNvPr id="6" name="Textfeld 5">
            <a:extLst>
              <a:ext uri="{FF2B5EF4-FFF2-40B4-BE49-F238E27FC236}">
                <a16:creationId xmlns:a16="http://schemas.microsoft.com/office/drawing/2014/main" id="{FEA1FF44-5C1B-4DBA-8C00-B57EE7BC2F68}"/>
              </a:ext>
            </a:extLst>
          </p:cNvPr>
          <p:cNvSpPr txBox="1"/>
          <p:nvPr/>
        </p:nvSpPr>
        <p:spPr>
          <a:xfrm>
            <a:off x="1097280" y="6433503"/>
            <a:ext cx="5218460" cy="615553"/>
          </a:xfrm>
          <a:prstGeom prst="rect">
            <a:avLst/>
          </a:prstGeom>
          <a:noFill/>
        </p:spPr>
        <p:txBody>
          <a:bodyPr wrap="square" rtlCol="0">
            <a:spAutoFit/>
          </a:bodyPr>
          <a:lstStyle/>
          <a:p>
            <a:r>
              <a:rPr lang="de-DE" sz="1600" dirty="0">
                <a:solidFill>
                  <a:schemeClr val="bg1"/>
                </a:solidFill>
              </a:rPr>
              <a:t>Pädagogik und Management in der Sozialen Arbeit, M. A. </a:t>
            </a:r>
          </a:p>
          <a:p>
            <a:endParaRPr lang="de-DE" dirty="0"/>
          </a:p>
        </p:txBody>
      </p:sp>
    </p:spTree>
    <p:extLst>
      <p:ext uri="{BB962C8B-B14F-4D97-AF65-F5344CB8AC3E}">
        <p14:creationId xmlns:p14="http://schemas.microsoft.com/office/powerpoint/2010/main" val="4289348604"/>
      </p:ext>
    </p:extLst>
  </p:cSld>
  <p:clrMapOvr>
    <a:masterClrMapping/>
  </p:clrMapOvr>
  <mc:AlternateContent xmlns:mc="http://schemas.openxmlformats.org/markup-compatibility/2006" xmlns:p14="http://schemas.microsoft.com/office/powerpoint/2010/main">
    <mc:Choice Requires="p14">
      <p:transition spd="slow" p14:dur="2000" advTm="163595"/>
    </mc:Choice>
    <mc:Fallback xmlns="">
      <p:transition spd="slow" advTm="163595"/>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969364-ECBB-41CC-8375-256A8EF8BBCB}"/>
              </a:ext>
            </a:extLst>
          </p:cNvPr>
          <p:cNvSpPr>
            <a:spLocks noGrp="1"/>
          </p:cNvSpPr>
          <p:nvPr>
            <p:ph type="title"/>
          </p:nvPr>
        </p:nvSpPr>
        <p:spPr/>
        <p:txBody>
          <a:bodyPr>
            <a:normAutofit/>
          </a:bodyPr>
          <a:lstStyle/>
          <a:p>
            <a:r>
              <a:rPr lang="de-DE" sz="5400" b="1" dirty="0">
                <a:solidFill>
                  <a:schemeClr val="accent2"/>
                </a:solidFill>
              </a:rPr>
              <a:t>Grundlegendes</a:t>
            </a:r>
          </a:p>
        </p:txBody>
      </p:sp>
      <p:sp>
        <p:nvSpPr>
          <p:cNvPr id="3" name="Inhaltsplatzhalter 2">
            <a:extLst>
              <a:ext uri="{FF2B5EF4-FFF2-40B4-BE49-F238E27FC236}">
                <a16:creationId xmlns:a16="http://schemas.microsoft.com/office/drawing/2014/main" id="{8535CE8B-29DC-42D9-B918-8EA56265F1AD}"/>
              </a:ext>
            </a:extLst>
          </p:cNvPr>
          <p:cNvSpPr>
            <a:spLocks noGrp="1"/>
          </p:cNvSpPr>
          <p:nvPr>
            <p:ph idx="1"/>
          </p:nvPr>
        </p:nvSpPr>
        <p:spPr>
          <a:xfrm>
            <a:off x="1097280" y="1845734"/>
            <a:ext cx="10058400" cy="3793066"/>
          </a:xfrm>
        </p:spPr>
        <p:txBody>
          <a:bodyPr>
            <a:normAutofit/>
          </a:bodyPr>
          <a:lstStyle/>
          <a:p>
            <a:pPr marL="0" indent="0">
              <a:buNone/>
            </a:pPr>
            <a:endParaRPr lang="de-DE" dirty="0"/>
          </a:p>
          <a:p>
            <a:pPr>
              <a:buFont typeface="Wingdings" panose="05000000000000000000" pitchFamily="2" charset="2"/>
              <a:buChar char="§"/>
            </a:pPr>
            <a:r>
              <a:rPr lang="de-DE" sz="2600" b="1" dirty="0"/>
              <a:t> </a:t>
            </a:r>
            <a:r>
              <a:rPr lang="de-DE" sz="2400" dirty="0"/>
              <a:t>Master </a:t>
            </a:r>
            <a:r>
              <a:rPr lang="de-DE" sz="2400" dirty="0" err="1"/>
              <a:t>of</a:t>
            </a:r>
            <a:r>
              <a:rPr lang="de-DE" sz="2400" dirty="0"/>
              <a:t> Arts</a:t>
            </a:r>
            <a:endParaRPr lang="de-DE" sz="2600" dirty="0"/>
          </a:p>
          <a:p>
            <a:pPr>
              <a:buFont typeface="Wingdings" panose="05000000000000000000" pitchFamily="2" charset="2"/>
              <a:buChar char="§"/>
            </a:pPr>
            <a:r>
              <a:rPr lang="de-DE" sz="2400" dirty="0"/>
              <a:t> Technische Hochschule Köln / Campus Südstadt</a:t>
            </a:r>
          </a:p>
          <a:p>
            <a:pPr>
              <a:buFont typeface="Wingdings" panose="05000000000000000000" pitchFamily="2" charset="2"/>
              <a:buChar char="§"/>
            </a:pPr>
            <a:r>
              <a:rPr lang="de-DE" sz="2400" dirty="0"/>
              <a:t> Fakultät für Angewandte Sozialwissenschaften (01)</a:t>
            </a:r>
          </a:p>
          <a:p>
            <a:pPr>
              <a:buFont typeface="Wingdings" panose="05000000000000000000" pitchFamily="2" charset="2"/>
              <a:buChar char="§"/>
            </a:pPr>
            <a:r>
              <a:rPr lang="de-DE" sz="2400" dirty="0"/>
              <a:t> Umfang: 	vier Semester Regelstudienzeit</a:t>
            </a:r>
            <a:br>
              <a:rPr lang="de-DE" sz="1800" dirty="0"/>
            </a:br>
            <a:r>
              <a:rPr lang="de-DE" sz="1800" dirty="0"/>
              <a:t>		</a:t>
            </a:r>
            <a:r>
              <a:rPr lang="de-DE" sz="2400" dirty="0"/>
              <a:t>120 ECTS</a:t>
            </a:r>
          </a:p>
          <a:p>
            <a:pPr>
              <a:buFont typeface="Wingdings" panose="05000000000000000000" pitchFamily="2" charset="2"/>
              <a:buChar char="§"/>
            </a:pPr>
            <a:r>
              <a:rPr lang="de-DE" sz="2400" dirty="0"/>
              <a:t> Beginn immer zum Wintersemester eines Jahres</a:t>
            </a:r>
          </a:p>
        </p:txBody>
      </p:sp>
      <p:sp>
        <p:nvSpPr>
          <p:cNvPr id="6" name="Textfeld 5">
            <a:extLst>
              <a:ext uri="{FF2B5EF4-FFF2-40B4-BE49-F238E27FC236}">
                <a16:creationId xmlns:a16="http://schemas.microsoft.com/office/drawing/2014/main" id="{FEA1FF44-5C1B-4DBA-8C00-B57EE7BC2F68}"/>
              </a:ext>
            </a:extLst>
          </p:cNvPr>
          <p:cNvSpPr txBox="1"/>
          <p:nvPr/>
        </p:nvSpPr>
        <p:spPr>
          <a:xfrm>
            <a:off x="1097280" y="6433503"/>
            <a:ext cx="5218460" cy="615553"/>
          </a:xfrm>
          <a:prstGeom prst="rect">
            <a:avLst/>
          </a:prstGeom>
          <a:noFill/>
        </p:spPr>
        <p:txBody>
          <a:bodyPr wrap="square" rtlCol="0">
            <a:spAutoFit/>
          </a:bodyPr>
          <a:lstStyle/>
          <a:p>
            <a:r>
              <a:rPr lang="de-DE" sz="1600" dirty="0">
                <a:solidFill>
                  <a:schemeClr val="bg1"/>
                </a:solidFill>
              </a:rPr>
              <a:t>Pädagogik und Management in der Sozialen Arbeit, M. A. </a:t>
            </a:r>
          </a:p>
          <a:p>
            <a:endParaRPr lang="de-DE" dirty="0"/>
          </a:p>
        </p:txBody>
      </p:sp>
    </p:spTree>
    <p:extLst>
      <p:ext uri="{BB962C8B-B14F-4D97-AF65-F5344CB8AC3E}">
        <p14:creationId xmlns:p14="http://schemas.microsoft.com/office/powerpoint/2010/main" val="350358263"/>
      </p:ext>
    </p:extLst>
  </p:cSld>
  <p:clrMapOvr>
    <a:masterClrMapping/>
  </p:clrMapOvr>
  <mc:AlternateContent xmlns:mc="http://schemas.openxmlformats.org/markup-compatibility/2006" xmlns:p14="http://schemas.microsoft.com/office/powerpoint/2010/main">
    <mc:Choice Requires="p14">
      <p:transition spd="slow" p14:dur="2000" advTm="163595"/>
    </mc:Choice>
    <mc:Fallback xmlns="">
      <p:transition spd="slow" advTm="16359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969364-ECBB-41CC-8375-256A8EF8BBCB}"/>
              </a:ext>
            </a:extLst>
          </p:cNvPr>
          <p:cNvSpPr>
            <a:spLocks noGrp="1"/>
          </p:cNvSpPr>
          <p:nvPr>
            <p:ph type="title"/>
          </p:nvPr>
        </p:nvSpPr>
        <p:spPr/>
        <p:txBody>
          <a:bodyPr>
            <a:normAutofit/>
          </a:bodyPr>
          <a:lstStyle/>
          <a:p>
            <a:r>
              <a:rPr lang="de-DE" sz="5400" b="1" dirty="0">
                <a:solidFill>
                  <a:schemeClr val="accent2"/>
                </a:solidFill>
              </a:rPr>
              <a:t>Zulassungsvoraussetzungen</a:t>
            </a:r>
          </a:p>
        </p:txBody>
      </p:sp>
      <p:sp>
        <p:nvSpPr>
          <p:cNvPr id="3" name="Inhaltsplatzhalter 2">
            <a:extLst>
              <a:ext uri="{FF2B5EF4-FFF2-40B4-BE49-F238E27FC236}">
                <a16:creationId xmlns:a16="http://schemas.microsoft.com/office/drawing/2014/main" id="{8535CE8B-29DC-42D9-B918-8EA56265F1AD}"/>
              </a:ext>
            </a:extLst>
          </p:cNvPr>
          <p:cNvSpPr>
            <a:spLocks noGrp="1"/>
          </p:cNvSpPr>
          <p:nvPr>
            <p:ph idx="1"/>
          </p:nvPr>
        </p:nvSpPr>
        <p:spPr>
          <a:xfrm>
            <a:off x="1097280" y="1845734"/>
            <a:ext cx="10058400" cy="3793066"/>
          </a:xfrm>
        </p:spPr>
        <p:txBody>
          <a:bodyPr>
            <a:normAutofit lnSpcReduction="10000"/>
          </a:bodyPr>
          <a:lstStyle/>
          <a:p>
            <a:pPr marL="0" indent="0">
              <a:buNone/>
            </a:pPr>
            <a:endParaRPr lang="de-DE" dirty="0"/>
          </a:p>
          <a:p>
            <a:pPr>
              <a:buFont typeface="Wingdings" panose="05000000000000000000" pitchFamily="2" charset="2"/>
              <a:buChar char="§"/>
            </a:pPr>
            <a:r>
              <a:rPr lang="de-DE" sz="2000" b="0" i="0" dirty="0">
                <a:solidFill>
                  <a:srgbClr val="000000"/>
                </a:solidFill>
                <a:effectLst/>
                <a:latin typeface="myriad-pro-semi-condensed"/>
              </a:rPr>
              <a:t> “abgeschlossenes Hochschulstudium (Bachelor, Diplom oder Staatsexamen) mit mindestens der 	Abschlussnote </a:t>
            </a:r>
            <a:r>
              <a:rPr lang="de-DE" dirty="0">
                <a:solidFill>
                  <a:srgbClr val="000000"/>
                </a:solidFill>
                <a:latin typeface="myriad-pro-semi-condensed"/>
              </a:rPr>
              <a:t>‚</a:t>
            </a:r>
            <a:r>
              <a:rPr lang="de-DE" sz="2000" b="0" i="0" dirty="0">
                <a:solidFill>
                  <a:srgbClr val="000000"/>
                </a:solidFill>
                <a:effectLst/>
                <a:latin typeface="myriad-pro-semi-condensed"/>
              </a:rPr>
              <a:t>gut‘ (2,3),</a:t>
            </a:r>
            <a:endParaRPr lang="de-DE" dirty="0">
              <a:solidFill>
                <a:srgbClr val="000000"/>
              </a:solidFill>
              <a:latin typeface="myriad-pro-semi-condensed"/>
            </a:endParaRPr>
          </a:p>
          <a:p>
            <a:pPr>
              <a:buFont typeface="Wingdings" panose="05000000000000000000" pitchFamily="2" charset="2"/>
              <a:buChar char="§"/>
            </a:pPr>
            <a:r>
              <a:rPr lang="de-DE" sz="2000" b="0" i="0" dirty="0">
                <a:solidFill>
                  <a:srgbClr val="000000"/>
                </a:solidFill>
                <a:effectLst/>
                <a:latin typeface="myriad-pro-semi-condensed"/>
              </a:rPr>
              <a:t> das für eine Tätigkeit in den Bereichen der Sozialen Arbeit qualifiziert, bspw. Sozialarbeit, 	Sozialpädagogik, Sozialwesen, Sozialwissenschaften oder Pädagogik.“</a:t>
            </a:r>
          </a:p>
          <a:p>
            <a:pPr>
              <a:buFont typeface="Wingdings" panose="05000000000000000000" pitchFamily="2" charset="2"/>
              <a:buChar char="§"/>
            </a:pPr>
            <a:r>
              <a:rPr lang="de-DE" dirty="0">
                <a:solidFill>
                  <a:srgbClr val="000000"/>
                </a:solidFill>
                <a:latin typeface="myriad-pro-semi-condensed"/>
              </a:rPr>
              <a:t> weitere Bachelor-Abschlüsse mit fachlichem Zusammenhang zur Sozialen Arbeit, bspw.	</a:t>
            </a:r>
            <a:br>
              <a:rPr lang="de-DE" dirty="0">
                <a:solidFill>
                  <a:srgbClr val="000000"/>
                </a:solidFill>
                <a:latin typeface="myriad-pro-semi-condensed"/>
              </a:rPr>
            </a:br>
            <a:r>
              <a:rPr lang="de-DE" dirty="0">
                <a:solidFill>
                  <a:srgbClr val="000000"/>
                </a:solidFill>
                <a:latin typeface="myriad-pro-semi-condensed"/>
              </a:rPr>
              <a:t>	Erziehungswissenschaften, Sozial- und Politikwissenschaften, Psychologie, Soziologie</a:t>
            </a:r>
            <a:endParaRPr lang="de-DE" sz="2000" b="0" i="0" dirty="0">
              <a:solidFill>
                <a:srgbClr val="000000"/>
              </a:solidFill>
              <a:effectLst/>
              <a:latin typeface="myriad-pro-semi-condensed"/>
            </a:endParaRPr>
          </a:p>
          <a:p>
            <a:pPr>
              <a:buFont typeface="Wingdings" panose="05000000000000000000" pitchFamily="2" charset="2"/>
              <a:buChar char="§"/>
            </a:pPr>
            <a:r>
              <a:rPr lang="de-DE" sz="2000" b="0" i="0" dirty="0">
                <a:solidFill>
                  <a:srgbClr val="000000"/>
                </a:solidFill>
                <a:effectLst/>
                <a:latin typeface="myriad-pro-semi-condensed"/>
              </a:rPr>
              <a:t> mind. 180 ECTS / sechs Fachsemester</a:t>
            </a:r>
          </a:p>
          <a:p>
            <a:pPr>
              <a:buFont typeface="Wingdings" panose="05000000000000000000" pitchFamily="2" charset="2"/>
              <a:buChar char="§"/>
            </a:pPr>
            <a:endParaRPr lang="de-DE" sz="2000" b="0" i="0" dirty="0">
              <a:solidFill>
                <a:srgbClr val="000000"/>
              </a:solidFill>
              <a:effectLst/>
              <a:latin typeface="myriad-pro-semi-condensed"/>
            </a:endParaRPr>
          </a:p>
          <a:p>
            <a:pPr>
              <a:buFont typeface="Wingdings" panose="05000000000000000000" pitchFamily="2" charset="2"/>
              <a:buChar char="§"/>
            </a:pPr>
            <a:r>
              <a:rPr lang="de-DE" dirty="0">
                <a:solidFill>
                  <a:srgbClr val="000000"/>
                </a:solidFill>
                <a:latin typeface="myriad-pro-semi-condensed"/>
              </a:rPr>
              <a:t> Motivationsschreiben</a:t>
            </a:r>
            <a:endParaRPr lang="de-DE" sz="2400" dirty="0"/>
          </a:p>
        </p:txBody>
      </p:sp>
      <p:sp>
        <p:nvSpPr>
          <p:cNvPr id="6" name="Textfeld 5">
            <a:extLst>
              <a:ext uri="{FF2B5EF4-FFF2-40B4-BE49-F238E27FC236}">
                <a16:creationId xmlns:a16="http://schemas.microsoft.com/office/drawing/2014/main" id="{FEA1FF44-5C1B-4DBA-8C00-B57EE7BC2F68}"/>
              </a:ext>
            </a:extLst>
          </p:cNvPr>
          <p:cNvSpPr txBox="1"/>
          <p:nvPr/>
        </p:nvSpPr>
        <p:spPr>
          <a:xfrm>
            <a:off x="1097280" y="6433503"/>
            <a:ext cx="5218460" cy="615553"/>
          </a:xfrm>
          <a:prstGeom prst="rect">
            <a:avLst/>
          </a:prstGeom>
          <a:noFill/>
        </p:spPr>
        <p:txBody>
          <a:bodyPr wrap="square" rtlCol="0">
            <a:spAutoFit/>
          </a:bodyPr>
          <a:lstStyle/>
          <a:p>
            <a:r>
              <a:rPr lang="de-DE" sz="1600" dirty="0">
                <a:solidFill>
                  <a:schemeClr val="bg1"/>
                </a:solidFill>
              </a:rPr>
              <a:t>Pädagogik und Management in der Sozialen Arbeit, M. A. </a:t>
            </a:r>
          </a:p>
          <a:p>
            <a:endParaRPr lang="de-DE" dirty="0"/>
          </a:p>
        </p:txBody>
      </p:sp>
    </p:spTree>
    <p:extLst>
      <p:ext uri="{BB962C8B-B14F-4D97-AF65-F5344CB8AC3E}">
        <p14:creationId xmlns:p14="http://schemas.microsoft.com/office/powerpoint/2010/main" val="2740093389"/>
      </p:ext>
    </p:extLst>
  </p:cSld>
  <p:clrMapOvr>
    <a:masterClrMapping/>
  </p:clrMapOvr>
  <mc:AlternateContent xmlns:mc="http://schemas.openxmlformats.org/markup-compatibility/2006" xmlns:p14="http://schemas.microsoft.com/office/powerpoint/2010/main">
    <mc:Choice Requires="p14">
      <p:transition spd="slow" p14:dur="2000" advTm="163595"/>
    </mc:Choice>
    <mc:Fallback xmlns="">
      <p:transition spd="slow" advTm="163595"/>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969364-ECBB-41CC-8375-256A8EF8BBCB}"/>
              </a:ext>
            </a:extLst>
          </p:cNvPr>
          <p:cNvSpPr>
            <a:spLocks noGrp="1"/>
          </p:cNvSpPr>
          <p:nvPr>
            <p:ph type="title"/>
          </p:nvPr>
        </p:nvSpPr>
        <p:spPr/>
        <p:txBody>
          <a:bodyPr>
            <a:normAutofit/>
          </a:bodyPr>
          <a:lstStyle/>
          <a:p>
            <a:r>
              <a:rPr lang="de-DE" sz="5400" b="1" dirty="0">
                <a:solidFill>
                  <a:schemeClr val="accent2"/>
                </a:solidFill>
              </a:rPr>
              <a:t>Auswahlverfahren</a:t>
            </a:r>
          </a:p>
        </p:txBody>
      </p:sp>
      <p:sp>
        <p:nvSpPr>
          <p:cNvPr id="3" name="Inhaltsplatzhalter 2">
            <a:extLst>
              <a:ext uri="{FF2B5EF4-FFF2-40B4-BE49-F238E27FC236}">
                <a16:creationId xmlns:a16="http://schemas.microsoft.com/office/drawing/2014/main" id="{8535CE8B-29DC-42D9-B918-8EA56265F1AD}"/>
              </a:ext>
            </a:extLst>
          </p:cNvPr>
          <p:cNvSpPr>
            <a:spLocks noGrp="1"/>
          </p:cNvSpPr>
          <p:nvPr>
            <p:ph idx="1"/>
          </p:nvPr>
        </p:nvSpPr>
        <p:spPr>
          <a:xfrm>
            <a:off x="1097280" y="1845734"/>
            <a:ext cx="10058400" cy="3793066"/>
          </a:xfrm>
        </p:spPr>
        <p:txBody>
          <a:bodyPr>
            <a:normAutofit/>
          </a:bodyPr>
          <a:lstStyle/>
          <a:p>
            <a:pPr marL="0" indent="0">
              <a:buNone/>
            </a:pPr>
            <a:endParaRPr lang="de-DE" dirty="0"/>
          </a:p>
          <a:p>
            <a:pPr>
              <a:buFont typeface="Wingdings" panose="05000000000000000000" pitchFamily="2" charset="2"/>
              <a:buChar char="§"/>
            </a:pPr>
            <a:r>
              <a:rPr lang="de-DE" sz="2000" b="0" i="0" dirty="0">
                <a:solidFill>
                  <a:srgbClr val="000000"/>
                </a:solidFill>
                <a:effectLst/>
                <a:latin typeface="myriad-pro-semi-condensed"/>
              </a:rPr>
              <a:t> Bewerbungszeitraum: 01.05.-01.06. (früher als ander</a:t>
            </a:r>
            <a:r>
              <a:rPr lang="de-DE" dirty="0">
                <a:solidFill>
                  <a:srgbClr val="000000"/>
                </a:solidFill>
                <a:latin typeface="myriad-pro-semi-condensed"/>
              </a:rPr>
              <a:t>e Masterstudiengänge)</a:t>
            </a:r>
          </a:p>
          <a:p>
            <a:pPr>
              <a:buFont typeface="Wingdings" panose="05000000000000000000" pitchFamily="2" charset="2"/>
              <a:buChar char="§"/>
            </a:pPr>
            <a:r>
              <a:rPr lang="de-DE" dirty="0">
                <a:solidFill>
                  <a:srgbClr val="000000"/>
                </a:solidFill>
                <a:latin typeface="myriad-pro-semi-condensed"/>
              </a:rPr>
              <a:t> Eignungsprüfung: Auswahlgespräche in Gruppen i. d. R. Anfang Juli</a:t>
            </a:r>
          </a:p>
          <a:p>
            <a:pPr>
              <a:buFont typeface="Wingdings" panose="05000000000000000000" pitchFamily="2" charset="2"/>
              <a:buChar char="§"/>
            </a:pPr>
            <a:endParaRPr lang="de-DE" dirty="0">
              <a:solidFill>
                <a:srgbClr val="000000"/>
              </a:solidFill>
              <a:latin typeface="myriad-pro-semi-condensed"/>
            </a:endParaRPr>
          </a:p>
          <a:p>
            <a:pPr>
              <a:buFont typeface="Wingdings" panose="05000000000000000000" pitchFamily="2" charset="2"/>
              <a:buChar char="§"/>
            </a:pPr>
            <a:r>
              <a:rPr lang="de-DE" dirty="0">
                <a:solidFill>
                  <a:srgbClr val="000000"/>
                </a:solidFill>
                <a:latin typeface="myriad-pro-semi-condensed"/>
              </a:rPr>
              <a:t> Gewichtung für die Zulassung: </a:t>
            </a:r>
            <a:br>
              <a:rPr lang="de-DE" dirty="0">
                <a:solidFill>
                  <a:srgbClr val="000000"/>
                </a:solidFill>
                <a:latin typeface="myriad-pro-semi-condensed"/>
              </a:rPr>
            </a:br>
            <a:r>
              <a:rPr lang="de-DE" dirty="0">
                <a:solidFill>
                  <a:srgbClr val="000000"/>
                </a:solidFill>
                <a:latin typeface="myriad-pro-semi-condensed"/>
              </a:rPr>
              <a:t>	51 % Bachelor-Note / 49 % Ergebnis des Auswahlgesprächs (Ranking)</a:t>
            </a:r>
          </a:p>
          <a:p>
            <a:pPr>
              <a:buFont typeface="Wingdings" panose="05000000000000000000" pitchFamily="2" charset="2"/>
              <a:buChar char="§"/>
            </a:pPr>
            <a:r>
              <a:rPr lang="de-DE" dirty="0">
                <a:solidFill>
                  <a:srgbClr val="000000"/>
                </a:solidFill>
                <a:latin typeface="myriad-pro-semi-condensed"/>
              </a:rPr>
              <a:t> 30 Studienplätze</a:t>
            </a:r>
            <a:br>
              <a:rPr lang="de-DE" dirty="0">
                <a:solidFill>
                  <a:srgbClr val="000000"/>
                </a:solidFill>
                <a:latin typeface="myriad-pro-semi-condensed"/>
              </a:rPr>
            </a:br>
            <a:r>
              <a:rPr lang="de-DE" dirty="0">
                <a:solidFill>
                  <a:srgbClr val="000000"/>
                </a:solidFill>
                <a:latin typeface="myriad-pro-semi-condensed"/>
              </a:rPr>
              <a:t>	bei durchschnittlich 100-150 Bewerbungen	</a:t>
            </a:r>
            <a:br>
              <a:rPr lang="de-DE" dirty="0">
                <a:solidFill>
                  <a:srgbClr val="000000"/>
                </a:solidFill>
                <a:latin typeface="myriad-pro-semi-condensed"/>
              </a:rPr>
            </a:br>
            <a:r>
              <a:rPr lang="de-DE" dirty="0">
                <a:solidFill>
                  <a:srgbClr val="000000"/>
                </a:solidFill>
                <a:latin typeface="myriad-pro-semi-condensed"/>
              </a:rPr>
              <a:t>	allerdings auch gute Chancen nachzurücken</a:t>
            </a:r>
          </a:p>
        </p:txBody>
      </p:sp>
      <p:sp>
        <p:nvSpPr>
          <p:cNvPr id="6" name="Textfeld 5">
            <a:extLst>
              <a:ext uri="{FF2B5EF4-FFF2-40B4-BE49-F238E27FC236}">
                <a16:creationId xmlns:a16="http://schemas.microsoft.com/office/drawing/2014/main" id="{FEA1FF44-5C1B-4DBA-8C00-B57EE7BC2F68}"/>
              </a:ext>
            </a:extLst>
          </p:cNvPr>
          <p:cNvSpPr txBox="1"/>
          <p:nvPr/>
        </p:nvSpPr>
        <p:spPr>
          <a:xfrm>
            <a:off x="1097280" y="6433503"/>
            <a:ext cx="5218460" cy="615553"/>
          </a:xfrm>
          <a:prstGeom prst="rect">
            <a:avLst/>
          </a:prstGeom>
          <a:noFill/>
        </p:spPr>
        <p:txBody>
          <a:bodyPr wrap="square" rtlCol="0">
            <a:spAutoFit/>
          </a:bodyPr>
          <a:lstStyle/>
          <a:p>
            <a:r>
              <a:rPr lang="de-DE" sz="1600" dirty="0">
                <a:solidFill>
                  <a:schemeClr val="bg1"/>
                </a:solidFill>
              </a:rPr>
              <a:t>Pädagogik und Management in der Sozialen Arbeit, M. A. </a:t>
            </a:r>
          </a:p>
          <a:p>
            <a:endParaRPr lang="de-DE" dirty="0"/>
          </a:p>
        </p:txBody>
      </p:sp>
    </p:spTree>
    <p:extLst>
      <p:ext uri="{BB962C8B-B14F-4D97-AF65-F5344CB8AC3E}">
        <p14:creationId xmlns:p14="http://schemas.microsoft.com/office/powerpoint/2010/main" val="1786439163"/>
      </p:ext>
    </p:extLst>
  </p:cSld>
  <p:clrMapOvr>
    <a:masterClrMapping/>
  </p:clrMapOvr>
  <mc:AlternateContent xmlns:mc="http://schemas.openxmlformats.org/markup-compatibility/2006" xmlns:p14="http://schemas.microsoft.com/office/powerpoint/2010/main">
    <mc:Choice Requires="p14">
      <p:transition spd="slow" p14:dur="2000" advTm="163595"/>
    </mc:Choice>
    <mc:Fallback xmlns="">
      <p:transition spd="slow" advTm="163595"/>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969364-ECBB-41CC-8375-256A8EF8BBCB}"/>
              </a:ext>
            </a:extLst>
          </p:cNvPr>
          <p:cNvSpPr>
            <a:spLocks noGrp="1"/>
          </p:cNvSpPr>
          <p:nvPr>
            <p:ph type="title"/>
          </p:nvPr>
        </p:nvSpPr>
        <p:spPr/>
        <p:txBody>
          <a:bodyPr>
            <a:normAutofit/>
          </a:bodyPr>
          <a:lstStyle/>
          <a:p>
            <a:r>
              <a:rPr lang="de-DE" sz="5400" b="1" dirty="0">
                <a:solidFill>
                  <a:schemeClr val="accent2"/>
                </a:solidFill>
              </a:rPr>
              <a:t>Inhaltliches Profil</a:t>
            </a:r>
          </a:p>
        </p:txBody>
      </p:sp>
      <p:sp>
        <p:nvSpPr>
          <p:cNvPr id="3" name="Inhaltsplatzhalter 2">
            <a:extLst>
              <a:ext uri="{FF2B5EF4-FFF2-40B4-BE49-F238E27FC236}">
                <a16:creationId xmlns:a16="http://schemas.microsoft.com/office/drawing/2014/main" id="{8535CE8B-29DC-42D9-B918-8EA56265F1AD}"/>
              </a:ext>
            </a:extLst>
          </p:cNvPr>
          <p:cNvSpPr>
            <a:spLocks noGrp="1"/>
          </p:cNvSpPr>
          <p:nvPr>
            <p:ph idx="1"/>
          </p:nvPr>
        </p:nvSpPr>
        <p:spPr>
          <a:xfrm>
            <a:off x="1097280" y="1845734"/>
            <a:ext cx="10058400" cy="3793066"/>
          </a:xfrm>
        </p:spPr>
        <p:txBody>
          <a:bodyPr>
            <a:normAutofit fontScale="92500" lnSpcReduction="20000"/>
          </a:bodyPr>
          <a:lstStyle/>
          <a:p>
            <a:pPr marL="0" indent="0">
              <a:buNone/>
            </a:pPr>
            <a:r>
              <a:rPr lang="de-DE" dirty="0"/>
              <a:t> </a:t>
            </a:r>
          </a:p>
          <a:p>
            <a:pPr>
              <a:buFont typeface="Wingdings" panose="05000000000000000000" pitchFamily="2" charset="2"/>
              <a:buChar char="§"/>
            </a:pPr>
            <a:r>
              <a:rPr lang="de-DE" sz="2000" b="0" i="0" dirty="0">
                <a:solidFill>
                  <a:srgbClr val="000000"/>
                </a:solidFill>
                <a:effectLst/>
                <a:latin typeface="myriad-pro-semi-condensed"/>
              </a:rPr>
              <a:t> </a:t>
            </a:r>
            <a:r>
              <a:rPr lang="de-DE" sz="2400" b="0" i="0" dirty="0">
                <a:solidFill>
                  <a:srgbClr val="000000"/>
                </a:solidFill>
                <a:effectLst/>
                <a:latin typeface="myriad-pro-semi-condensed"/>
              </a:rPr>
              <a:t>inhaltliches Drei-Säulen-Modell</a:t>
            </a:r>
            <a:r>
              <a:rPr lang="de-DE" sz="2400" dirty="0">
                <a:solidFill>
                  <a:srgbClr val="000000"/>
                </a:solidFill>
                <a:latin typeface="myriad-pro-semi-condensed"/>
              </a:rPr>
              <a:t>:</a:t>
            </a:r>
          </a:p>
          <a:p>
            <a:pPr lvl="1">
              <a:buFont typeface="Wingdings" panose="05000000000000000000" pitchFamily="2" charset="2"/>
              <a:buChar char="§"/>
            </a:pPr>
            <a:r>
              <a:rPr lang="de-DE" sz="1900" dirty="0">
                <a:solidFill>
                  <a:srgbClr val="000000"/>
                </a:solidFill>
                <a:latin typeface="myriad-pro-semi-condensed"/>
              </a:rPr>
              <a:t>Soziale Arbeit</a:t>
            </a:r>
          </a:p>
          <a:p>
            <a:pPr lvl="1">
              <a:buFont typeface="Wingdings" panose="05000000000000000000" pitchFamily="2" charset="2"/>
              <a:buChar char="§"/>
            </a:pPr>
            <a:r>
              <a:rPr lang="de-DE" sz="1900" dirty="0">
                <a:solidFill>
                  <a:srgbClr val="000000"/>
                </a:solidFill>
                <a:latin typeface="myriad-pro-semi-condensed"/>
              </a:rPr>
              <a:t>Erziehung und Bildung</a:t>
            </a:r>
          </a:p>
          <a:p>
            <a:pPr lvl="1">
              <a:buFont typeface="Wingdings" panose="05000000000000000000" pitchFamily="2" charset="2"/>
              <a:buChar char="§"/>
            </a:pPr>
            <a:r>
              <a:rPr lang="de-DE" sz="1900" dirty="0">
                <a:solidFill>
                  <a:srgbClr val="000000"/>
                </a:solidFill>
                <a:latin typeface="myriad-pro-semi-condensed"/>
              </a:rPr>
              <a:t>Organisation und Management</a:t>
            </a:r>
          </a:p>
          <a:p>
            <a:pPr>
              <a:buFont typeface="Wingdings" panose="05000000000000000000" pitchFamily="2" charset="2"/>
              <a:buChar char="§"/>
            </a:pPr>
            <a:r>
              <a:rPr lang="de-DE" sz="2400" b="0" i="0" dirty="0">
                <a:solidFill>
                  <a:srgbClr val="000000"/>
                </a:solidFill>
                <a:effectLst/>
                <a:latin typeface="myriad-pro-semi-condensed"/>
              </a:rPr>
              <a:t> </a:t>
            </a:r>
            <a:r>
              <a:rPr lang="de-DE" sz="2400" dirty="0">
                <a:solidFill>
                  <a:srgbClr val="000000"/>
                </a:solidFill>
                <a:latin typeface="myriad-pro-semi-condensed"/>
              </a:rPr>
              <a:t> </a:t>
            </a:r>
            <a:r>
              <a:rPr lang="de-DE" sz="2400" b="0" i="0" dirty="0">
                <a:solidFill>
                  <a:srgbClr val="000000"/>
                </a:solidFill>
                <a:effectLst/>
                <a:latin typeface="myriad-pro-semi-condensed"/>
              </a:rPr>
              <a:t>Veranschaulichung an folgenden Querschnittsthemen:</a:t>
            </a:r>
          </a:p>
          <a:p>
            <a:pPr lvl="1">
              <a:buFont typeface="Wingdings" panose="05000000000000000000" pitchFamily="2" charset="2"/>
              <a:buChar char="§"/>
            </a:pPr>
            <a:r>
              <a:rPr lang="de-DE" sz="1900" b="0" i="0" dirty="0">
                <a:solidFill>
                  <a:srgbClr val="000000"/>
                </a:solidFill>
                <a:effectLst/>
                <a:latin typeface="myriad-pro-semi-condensed"/>
              </a:rPr>
              <a:t>Diversität und Ungleichheit</a:t>
            </a:r>
          </a:p>
          <a:p>
            <a:pPr lvl="1">
              <a:buFont typeface="Wingdings" panose="05000000000000000000" pitchFamily="2" charset="2"/>
              <a:buChar char="§"/>
            </a:pPr>
            <a:r>
              <a:rPr lang="de-DE" sz="1900" dirty="0">
                <a:solidFill>
                  <a:srgbClr val="000000"/>
                </a:solidFill>
                <a:latin typeface="myriad-pro-semi-condensed"/>
              </a:rPr>
              <a:t>Internationale Perspektiven</a:t>
            </a:r>
          </a:p>
          <a:p>
            <a:pPr lvl="1">
              <a:buFont typeface="Wingdings" panose="05000000000000000000" pitchFamily="2" charset="2"/>
              <a:buChar char="§"/>
            </a:pPr>
            <a:r>
              <a:rPr lang="de-DE" sz="1900" b="0" i="0" dirty="0">
                <a:solidFill>
                  <a:srgbClr val="000000"/>
                </a:solidFill>
                <a:effectLst/>
                <a:latin typeface="myriad-pro-semi-condensed"/>
              </a:rPr>
              <a:t>Medien und Kultur</a:t>
            </a:r>
            <a:endParaRPr lang="de-DE" sz="2200" b="0" i="0" dirty="0">
              <a:solidFill>
                <a:srgbClr val="000000"/>
              </a:solidFill>
              <a:effectLst/>
              <a:latin typeface="myriad-pro-semi-condensed"/>
            </a:endParaRPr>
          </a:p>
          <a:p>
            <a:pPr>
              <a:buFont typeface="Wingdings" panose="05000000000000000000" pitchFamily="2" charset="2"/>
              <a:buChar char="§"/>
            </a:pPr>
            <a:r>
              <a:rPr lang="de-DE" sz="2400" b="0" i="0" dirty="0">
                <a:solidFill>
                  <a:srgbClr val="000000"/>
                </a:solidFill>
                <a:effectLst/>
                <a:latin typeface="myriad-pro-semi-condensed"/>
              </a:rPr>
              <a:t> Forschungsstrang</a:t>
            </a:r>
            <a:endParaRPr lang="de-DE" sz="2400" dirty="0">
              <a:solidFill>
                <a:srgbClr val="000000"/>
              </a:solidFill>
              <a:latin typeface="myriad-pro-semi-condensed"/>
            </a:endParaRPr>
          </a:p>
          <a:p>
            <a:pPr marL="0" indent="0">
              <a:buNone/>
            </a:pPr>
            <a:r>
              <a:rPr lang="de-DE" sz="2400" b="0" i="0" dirty="0">
                <a:solidFill>
                  <a:srgbClr val="000000"/>
                </a:solidFill>
                <a:effectLst/>
                <a:latin typeface="myriad-pro-semi-condensed"/>
                <a:sym typeface="Wingdings" panose="05000000000000000000" pitchFamily="2" charset="2"/>
              </a:rPr>
              <a:t> </a:t>
            </a:r>
            <a:r>
              <a:rPr lang="de-DE" sz="2400" dirty="0">
                <a:solidFill>
                  <a:srgbClr val="000000"/>
                </a:solidFill>
                <a:latin typeface="myriad-pro-semi-condensed"/>
                <a:sym typeface="Wingdings" panose="05000000000000000000" pitchFamily="2" charset="2"/>
              </a:rPr>
              <a:t>e</a:t>
            </a:r>
            <a:r>
              <a:rPr lang="de-DE" sz="2400" b="0" i="0" dirty="0">
                <a:solidFill>
                  <a:srgbClr val="000000"/>
                </a:solidFill>
                <a:effectLst/>
                <a:latin typeface="myriad-pro-semi-condensed"/>
                <a:sym typeface="Wingdings" panose="05000000000000000000" pitchFamily="2" charset="2"/>
              </a:rPr>
              <a:t>her generalistische, forschungsorientierte Ausrichtung</a:t>
            </a:r>
            <a:endParaRPr lang="de-DE" sz="2000" b="0" i="0" dirty="0">
              <a:solidFill>
                <a:srgbClr val="000000"/>
              </a:solidFill>
              <a:effectLst/>
              <a:latin typeface="myriad-pro-semi-condensed"/>
            </a:endParaRPr>
          </a:p>
        </p:txBody>
      </p:sp>
      <p:sp>
        <p:nvSpPr>
          <p:cNvPr id="6" name="Textfeld 5">
            <a:extLst>
              <a:ext uri="{FF2B5EF4-FFF2-40B4-BE49-F238E27FC236}">
                <a16:creationId xmlns:a16="http://schemas.microsoft.com/office/drawing/2014/main" id="{FEA1FF44-5C1B-4DBA-8C00-B57EE7BC2F68}"/>
              </a:ext>
            </a:extLst>
          </p:cNvPr>
          <p:cNvSpPr txBox="1"/>
          <p:nvPr/>
        </p:nvSpPr>
        <p:spPr>
          <a:xfrm>
            <a:off x="1097280" y="6433503"/>
            <a:ext cx="5218460" cy="615553"/>
          </a:xfrm>
          <a:prstGeom prst="rect">
            <a:avLst/>
          </a:prstGeom>
          <a:noFill/>
        </p:spPr>
        <p:txBody>
          <a:bodyPr wrap="square" rtlCol="0">
            <a:spAutoFit/>
          </a:bodyPr>
          <a:lstStyle/>
          <a:p>
            <a:r>
              <a:rPr lang="de-DE" sz="1600" dirty="0">
                <a:solidFill>
                  <a:schemeClr val="bg1"/>
                </a:solidFill>
              </a:rPr>
              <a:t>Pädagogik und Management in der Sozialen Arbeit, M. A. </a:t>
            </a:r>
          </a:p>
          <a:p>
            <a:endParaRPr lang="de-DE" dirty="0"/>
          </a:p>
        </p:txBody>
      </p:sp>
    </p:spTree>
    <p:extLst>
      <p:ext uri="{BB962C8B-B14F-4D97-AF65-F5344CB8AC3E}">
        <p14:creationId xmlns:p14="http://schemas.microsoft.com/office/powerpoint/2010/main" val="2779638212"/>
      </p:ext>
    </p:extLst>
  </p:cSld>
  <p:clrMapOvr>
    <a:masterClrMapping/>
  </p:clrMapOvr>
  <mc:AlternateContent xmlns:mc="http://schemas.openxmlformats.org/markup-compatibility/2006" xmlns:p14="http://schemas.microsoft.com/office/powerpoint/2010/main">
    <mc:Choice Requires="p14">
      <p:transition spd="slow" p14:dur="2000" advTm="163595"/>
    </mc:Choice>
    <mc:Fallback xmlns="">
      <p:transition spd="slow" advTm="163595"/>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969364-ECBB-41CC-8375-256A8EF8BBCB}"/>
              </a:ext>
            </a:extLst>
          </p:cNvPr>
          <p:cNvSpPr>
            <a:spLocks noGrp="1"/>
          </p:cNvSpPr>
          <p:nvPr>
            <p:ph type="title"/>
          </p:nvPr>
        </p:nvSpPr>
        <p:spPr/>
        <p:txBody>
          <a:bodyPr>
            <a:normAutofit/>
          </a:bodyPr>
          <a:lstStyle/>
          <a:p>
            <a:r>
              <a:rPr lang="de-DE" sz="5400" b="1" dirty="0">
                <a:solidFill>
                  <a:schemeClr val="accent2"/>
                </a:solidFill>
              </a:rPr>
              <a:t>Rahmenbedingungen</a:t>
            </a:r>
          </a:p>
        </p:txBody>
      </p:sp>
      <p:sp>
        <p:nvSpPr>
          <p:cNvPr id="3" name="Inhaltsplatzhalter 2">
            <a:extLst>
              <a:ext uri="{FF2B5EF4-FFF2-40B4-BE49-F238E27FC236}">
                <a16:creationId xmlns:a16="http://schemas.microsoft.com/office/drawing/2014/main" id="{8535CE8B-29DC-42D9-B918-8EA56265F1AD}"/>
              </a:ext>
            </a:extLst>
          </p:cNvPr>
          <p:cNvSpPr>
            <a:spLocks noGrp="1"/>
          </p:cNvSpPr>
          <p:nvPr>
            <p:ph idx="1"/>
          </p:nvPr>
        </p:nvSpPr>
        <p:spPr>
          <a:xfrm>
            <a:off x="1097280" y="1845734"/>
            <a:ext cx="10058400" cy="3793066"/>
          </a:xfrm>
        </p:spPr>
        <p:txBody>
          <a:bodyPr>
            <a:normAutofit/>
          </a:bodyPr>
          <a:lstStyle/>
          <a:p>
            <a:pPr>
              <a:buFont typeface="Wingdings" panose="05000000000000000000" pitchFamily="2" charset="2"/>
              <a:buChar char="§"/>
            </a:pPr>
            <a:endParaRPr lang="de-DE" dirty="0"/>
          </a:p>
          <a:p>
            <a:pPr>
              <a:buFont typeface="Wingdings" panose="05000000000000000000" pitchFamily="2" charset="2"/>
              <a:buChar char="§"/>
            </a:pPr>
            <a:r>
              <a:rPr lang="de-DE" dirty="0"/>
              <a:t> </a:t>
            </a:r>
            <a:r>
              <a:rPr lang="de-DE" sz="2400" dirty="0"/>
              <a:t>Langzeitveranstaltungen mittwochs bis freitags 	</a:t>
            </a:r>
            <a:br>
              <a:rPr lang="de-DE" sz="2400" dirty="0"/>
            </a:br>
            <a:r>
              <a:rPr lang="de-DE" sz="2400" dirty="0"/>
              <a:t>	+ Blockwochen zu Beginn und am Ende des Semesters</a:t>
            </a:r>
            <a:endParaRPr lang="de-DE" dirty="0"/>
          </a:p>
          <a:p>
            <a:pPr>
              <a:buFont typeface="Wingdings" panose="05000000000000000000" pitchFamily="2" charset="2"/>
              <a:buChar char="§"/>
            </a:pPr>
            <a:r>
              <a:rPr lang="de-DE" sz="2400" dirty="0">
                <a:solidFill>
                  <a:srgbClr val="000000"/>
                </a:solidFill>
                <a:latin typeface="myriad-pro-semi-condensed"/>
              </a:rPr>
              <a:t> Prüfungsformen: Hausarbeiten, Präsentationen, Forschungskonzepte, 	mündliche Prüfungen, Seminar- und Gruppenarbeiten	</a:t>
            </a:r>
          </a:p>
          <a:p>
            <a:pPr>
              <a:buFont typeface="Wingdings" panose="05000000000000000000" pitchFamily="2" charset="2"/>
              <a:buChar char="§"/>
            </a:pPr>
            <a:r>
              <a:rPr lang="de-DE" sz="2400" dirty="0">
                <a:solidFill>
                  <a:srgbClr val="000000"/>
                </a:solidFill>
                <a:latin typeface="myriad-pro-semi-condensed"/>
              </a:rPr>
              <a:t> derzeit keine Klausuren</a:t>
            </a:r>
          </a:p>
          <a:p>
            <a:pPr>
              <a:buFont typeface="Wingdings" panose="05000000000000000000" pitchFamily="2" charset="2"/>
              <a:buChar char="§"/>
            </a:pPr>
            <a:endParaRPr lang="de-DE" sz="2400" dirty="0">
              <a:solidFill>
                <a:srgbClr val="000000"/>
              </a:solidFill>
              <a:latin typeface="myriad-pro-semi-condensed"/>
            </a:endParaRPr>
          </a:p>
          <a:p>
            <a:pPr>
              <a:buFont typeface="Wingdings" panose="05000000000000000000" pitchFamily="2" charset="2"/>
              <a:buChar char="§"/>
            </a:pPr>
            <a:r>
              <a:rPr lang="de-DE" sz="2400" dirty="0">
                <a:solidFill>
                  <a:srgbClr val="000000"/>
                </a:solidFill>
                <a:latin typeface="myriad-pro-semi-condensed"/>
              </a:rPr>
              <a:t> Auslandssemester möglich und erwünscht (meist im vierten Semester)</a:t>
            </a:r>
          </a:p>
        </p:txBody>
      </p:sp>
      <p:sp>
        <p:nvSpPr>
          <p:cNvPr id="6" name="Textfeld 5">
            <a:extLst>
              <a:ext uri="{FF2B5EF4-FFF2-40B4-BE49-F238E27FC236}">
                <a16:creationId xmlns:a16="http://schemas.microsoft.com/office/drawing/2014/main" id="{FEA1FF44-5C1B-4DBA-8C00-B57EE7BC2F68}"/>
              </a:ext>
            </a:extLst>
          </p:cNvPr>
          <p:cNvSpPr txBox="1"/>
          <p:nvPr/>
        </p:nvSpPr>
        <p:spPr>
          <a:xfrm>
            <a:off x="1097280" y="6433503"/>
            <a:ext cx="5218460" cy="615553"/>
          </a:xfrm>
          <a:prstGeom prst="rect">
            <a:avLst/>
          </a:prstGeom>
          <a:noFill/>
        </p:spPr>
        <p:txBody>
          <a:bodyPr wrap="square" rtlCol="0">
            <a:spAutoFit/>
          </a:bodyPr>
          <a:lstStyle/>
          <a:p>
            <a:r>
              <a:rPr lang="de-DE" sz="1600" dirty="0">
                <a:solidFill>
                  <a:schemeClr val="bg1"/>
                </a:solidFill>
              </a:rPr>
              <a:t>Pädagogik und Management in der Sozialen Arbeit, M. A. </a:t>
            </a:r>
          </a:p>
          <a:p>
            <a:endParaRPr lang="de-DE" dirty="0"/>
          </a:p>
        </p:txBody>
      </p:sp>
    </p:spTree>
    <p:extLst>
      <p:ext uri="{BB962C8B-B14F-4D97-AF65-F5344CB8AC3E}">
        <p14:creationId xmlns:p14="http://schemas.microsoft.com/office/powerpoint/2010/main" val="4258143479"/>
      </p:ext>
    </p:extLst>
  </p:cSld>
  <p:clrMapOvr>
    <a:masterClrMapping/>
  </p:clrMapOvr>
  <mc:AlternateContent xmlns:mc="http://schemas.openxmlformats.org/markup-compatibility/2006" xmlns:p14="http://schemas.microsoft.com/office/powerpoint/2010/main">
    <mc:Choice Requires="p14">
      <p:transition spd="slow" p14:dur="2000" advTm="163595"/>
    </mc:Choice>
    <mc:Fallback xmlns="">
      <p:transition spd="slow" advTm="163595"/>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969364-ECBB-41CC-8375-256A8EF8BBCB}"/>
              </a:ext>
            </a:extLst>
          </p:cNvPr>
          <p:cNvSpPr>
            <a:spLocks noGrp="1"/>
          </p:cNvSpPr>
          <p:nvPr>
            <p:ph type="title"/>
          </p:nvPr>
        </p:nvSpPr>
        <p:spPr/>
        <p:txBody>
          <a:bodyPr>
            <a:normAutofit/>
          </a:bodyPr>
          <a:lstStyle/>
          <a:p>
            <a:r>
              <a:rPr lang="de-DE" sz="5400" b="1" dirty="0">
                <a:solidFill>
                  <a:schemeClr val="accent2"/>
                </a:solidFill>
              </a:rPr>
              <a:t>Besondere Lehr-Lern-Formate</a:t>
            </a:r>
          </a:p>
        </p:txBody>
      </p:sp>
      <p:sp>
        <p:nvSpPr>
          <p:cNvPr id="3" name="Inhaltsplatzhalter 2">
            <a:extLst>
              <a:ext uri="{FF2B5EF4-FFF2-40B4-BE49-F238E27FC236}">
                <a16:creationId xmlns:a16="http://schemas.microsoft.com/office/drawing/2014/main" id="{8535CE8B-29DC-42D9-B918-8EA56265F1AD}"/>
              </a:ext>
            </a:extLst>
          </p:cNvPr>
          <p:cNvSpPr>
            <a:spLocks noGrp="1"/>
          </p:cNvSpPr>
          <p:nvPr>
            <p:ph idx="1"/>
          </p:nvPr>
        </p:nvSpPr>
        <p:spPr>
          <a:xfrm>
            <a:off x="1097280" y="1845734"/>
            <a:ext cx="10058400" cy="3793066"/>
          </a:xfrm>
        </p:spPr>
        <p:txBody>
          <a:bodyPr>
            <a:normAutofit fontScale="92500" lnSpcReduction="20000"/>
          </a:bodyPr>
          <a:lstStyle/>
          <a:p>
            <a:pPr>
              <a:buFont typeface="Wingdings" panose="05000000000000000000" pitchFamily="2" charset="2"/>
              <a:buChar char="§"/>
            </a:pPr>
            <a:r>
              <a:rPr lang="de-DE" dirty="0"/>
              <a:t> </a:t>
            </a:r>
            <a:r>
              <a:rPr lang="de-DE" sz="2400" b="1" i="0" dirty="0">
                <a:solidFill>
                  <a:srgbClr val="000000"/>
                </a:solidFill>
                <a:effectLst/>
                <a:latin typeface="myriad-pro-semi-condensed"/>
              </a:rPr>
              <a:t>Forschungsperspektiven </a:t>
            </a:r>
            <a:r>
              <a:rPr lang="de-DE" sz="2400" b="0" i="0" dirty="0">
                <a:solidFill>
                  <a:srgbClr val="000000"/>
                </a:solidFill>
                <a:effectLst/>
                <a:latin typeface="myriad-pro-semi-condensed"/>
              </a:rPr>
              <a:t>(2. und 3. Semester)</a:t>
            </a:r>
            <a:br>
              <a:rPr lang="de-DE" sz="2400" b="0" i="0" dirty="0">
                <a:solidFill>
                  <a:srgbClr val="000000"/>
                </a:solidFill>
                <a:effectLst/>
                <a:latin typeface="myriad-pro-semi-condensed"/>
              </a:rPr>
            </a:br>
            <a:r>
              <a:rPr lang="de-DE" sz="2400" b="0" i="0" dirty="0">
                <a:solidFill>
                  <a:srgbClr val="000000"/>
                </a:solidFill>
                <a:effectLst/>
                <a:latin typeface="myriad-pro-semi-condensed"/>
              </a:rPr>
              <a:t>	</a:t>
            </a:r>
            <a:r>
              <a:rPr lang="de-DE" sz="2200" b="0" i="0" dirty="0">
                <a:solidFill>
                  <a:srgbClr val="000000"/>
                </a:solidFill>
                <a:effectLst/>
                <a:latin typeface="myriad-pro-semi-condensed"/>
              </a:rPr>
              <a:t>Beteiligung an aktuellen Forschungsprojekten in den fakultätsinternen 	Forschungsschwerpunkten</a:t>
            </a:r>
            <a:endParaRPr lang="de-DE" b="0" i="0" dirty="0">
              <a:solidFill>
                <a:srgbClr val="000000"/>
              </a:solidFill>
              <a:effectLst/>
              <a:latin typeface="myriad-pro-semi-condensed"/>
            </a:endParaRPr>
          </a:p>
          <a:p>
            <a:pPr>
              <a:buFont typeface="Wingdings" panose="05000000000000000000" pitchFamily="2" charset="2"/>
              <a:buChar char="§"/>
            </a:pPr>
            <a:r>
              <a:rPr lang="de-DE" sz="2400" dirty="0">
                <a:solidFill>
                  <a:srgbClr val="000000"/>
                </a:solidFill>
                <a:latin typeface="myriad-pro-semi-condensed"/>
              </a:rPr>
              <a:t> </a:t>
            </a:r>
            <a:r>
              <a:rPr lang="de-DE" sz="2400" b="1" dirty="0">
                <a:solidFill>
                  <a:srgbClr val="000000"/>
                </a:solidFill>
                <a:latin typeface="myriad-pro-semi-condensed"/>
              </a:rPr>
              <a:t>Wahlmodul</a:t>
            </a:r>
            <a:r>
              <a:rPr lang="de-DE" sz="2400" dirty="0">
                <a:solidFill>
                  <a:srgbClr val="000000"/>
                </a:solidFill>
                <a:latin typeface="myriad-pro-semi-condensed"/>
              </a:rPr>
              <a:t> (2. und 3. Semester)</a:t>
            </a:r>
            <a:br>
              <a:rPr lang="de-DE" sz="2400" dirty="0">
                <a:solidFill>
                  <a:srgbClr val="000000"/>
                </a:solidFill>
                <a:latin typeface="myriad-pro-semi-condensed"/>
              </a:rPr>
            </a:br>
            <a:r>
              <a:rPr lang="de-DE" sz="2400" dirty="0">
                <a:solidFill>
                  <a:srgbClr val="000000"/>
                </a:solidFill>
                <a:latin typeface="myriad-pro-semi-condensed"/>
              </a:rPr>
              <a:t>	</a:t>
            </a:r>
            <a:r>
              <a:rPr lang="de-DE" sz="2200" dirty="0">
                <a:solidFill>
                  <a:srgbClr val="000000"/>
                </a:solidFill>
                <a:latin typeface="myriad-pro-semi-condensed"/>
              </a:rPr>
              <a:t>Besonderheit: auch Zertifikatskurse der TH Köln, Besuche von 	Fachtagungen etc. können 	angerechnet werden</a:t>
            </a:r>
          </a:p>
          <a:p>
            <a:pPr>
              <a:buFont typeface="Wingdings" panose="05000000000000000000" pitchFamily="2" charset="2"/>
              <a:buChar char="§"/>
            </a:pPr>
            <a:r>
              <a:rPr lang="de-DE" sz="2400" dirty="0">
                <a:solidFill>
                  <a:srgbClr val="000000"/>
                </a:solidFill>
                <a:latin typeface="myriad-pro-semi-condensed"/>
              </a:rPr>
              <a:t> </a:t>
            </a:r>
            <a:r>
              <a:rPr lang="de-DE" sz="2400" b="1" dirty="0">
                <a:solidFill>
                  <a:srgbClr val="000000"/>
                </a:solidFill>
                <a:latin typeface="myriad-pro-semi-condensed"/>
              </a:rPr>
              <a:t>Masterforum </a:t>
            </a:r>
            <a:r>
              <a:rPr lang="de-DE" sz="2400" dirty="0">
                <a:solidFill>
                  <a:srgbClr val="000000"/>
                </a:solidFill>
                <a:latin typeface="myriad-pro-semi-condensed"/>
              </a:rPr>
              <a:t>(2. und 3. Semester)</a:t>
            </a:r>
          </a:p>
          <a:p>
            <a:pPr>
              <a:buFont typeface="Wingdings" panose="05000000000000000000" pitchFamily="2" charset="2"/>
              <a:buChar char="§"/>
            </a:pPr>
            <a:endParaRPr lang="de-DE" sz="2400" dirty="0">
              <a:solidFill>
                <a:srgbClr val="000000"/>
              </a:solidFill>
              <a:latin typeface="myriad-pro-semi-condensed"/>
            </a:endParaRPr>
          </a:p>
          <a:p>
            <a:pPr>
              <a:buFont typeface="Wingdings" panose="05000000000000000000" pitchFamily="2" charset="2"/>
              <a:buChar char="§"/>
            </a:pPr>
            <a:r>
              <a:rPr lang="de-DE" sz="2400" b="1" dirty="0">
                <a:solidFill>
                  <a:srgbClr val="000000"/>
                </a:solidFill>
                <a:latin typeface="myriad-pro-semi-condensed"/>
              </a:rPr>
              <a:t> Organisationslaboratorium in München </a:t>
            </a:r>
            <a:r>
              <a:rPr lang="de-DE" sz="2400" dirty="0">
                <a:solidFill>
                  <a:srgbClr val="000000"/>
                </a:solidFill>
                <a:latin typeface="myriad-pro-semi-condensed"/>
              </a:rPr>
              <a:t>(2. Semester)</a:t>
            </a:r>
            <a:br>
              <a:rPr lang="de-DE" sz="2400" b="1" dirty="0">
                <a:solidFill>
                  <a:srgbClr val="000000"/>
                </a:solidFill>
                <a:latin typeface="myriad-pro-semi-condensed"/>
              </a:rPr>
            </a:br>
            <a:r>
              <a:rPr lang="de-DE" sz="2400" b="1" dirty="0">
                <a:solidFill>
                  <a:srgbClr val="000000"/>
                </a:solidFill>
                <a:latin typeface="myriad-pro-semi-condensed"/>
              </a:rPr>
              <a:t>	</a:t>
            </a:r>
            <a:r>
              <a:rPr lang="de-DE" sz="2200" dirty="0">
                <a:solidFill>
                  <a:srgbClr val="000000"/>
                </a:solidFill>
                <a:latin typeface="myriad-pro-semi-condensed"/>
              </a:rPr>
              <a:t>Organisationsplanspiel mit Studierenden aus Köln, Berlin und Wien</a:t>
            </a:r>
            <a:endParaRPr lang="de-DE" sz="2400" b="1" dirty="0">
              <a:solidFill>
                <a:srgbClr val="000000"/>
              </a:solidFill>
              <a:latin typeface="myriad-pro-semi-condensed"/>
            </a:endParaRPr>
          </a:p>
          <a:p>
            <a:pPr>
              <a:buFont typeface="Wingdings" panose="05000000000000000000" pitchFamily="2" charset="2"/>
              <a:buChar char="§"/>
            </a:pPr>
            <a:r>
              <a:rPr lang="de-DE" sz="2400" b="1" dirty="0">
                <a:solidFill>
                  <a:srgbClr val="000000"/>
                </a:solidFill>
                <a:latin typeface="myriad-pro-semi-condensed"/>
              </a:rPr>
              <a:t> Transdisziplinäres Modul </a:t>
            </a:r>
            <a:r>
              <a:rPr lang="de-DE" sz="2400" dirty="0">
                <a:solidFill>
                  <a:srgbClr val="000000"/>
                </a:solidFill>
                <a:latin typeface="myriad-pro-semi-condensed"/>
              </a:rPr>
              <a:t>(3. Semester)</a:t>
            </a:r>
            <a:br>
              <a:rPr lang="de-DE" sz="2400" b="1" dirty="0">
                <a:solidFill>
                  <a:srgbClr val="000000"/>
                </a:solidFill>
                <a:latin typeface="myriad-pro-semi-condensed"/>
              </a:rPr>
            </a:br>
            <a:r>
              <a:rPr lang="de-DE" sz="2400" b="1" dirty="0">
                <a:solidFill>
                  <a:srgbClr val="000000"/>
                </a:solidFill>
                <a:latin typeface="myriad-pro-semi-condensed"/>
              </a:rPr>
              <a:t>	</a:t>
            </a:r>
            <a:r>
              <a:rPr lang="de-DE" sz="2200" dirty="0">
                <a:solidFill>
                  <a:srgbClr val="000000"/>
                </a:solidFill>
                <a:latin typeface="myriad-pro-semi-condensed"/>
              </a:rPr>
              <a:t>Zusammenführung der drei Perspektiven des Masters</a:t>
            </a:r>
            <a:endParaRPr lang="de-DE" sz="2400" b="1" dirty="0">
              <a:solidFill>
                <a:srgbClr val="000000"/>
              </a:solidFill>
              <a:latin typeface="myriad-pro-semi-condensed"/>
            </a:endParaRPr>
          </a:p>
        </p:txBody>
      </p:sp>
      <p:sp>
        <p:nvSpPr>
          <p:cNvPr id="6" name="Textfeld 5">
            <a:extLst>
              <a:ext uri="{FF2B5EF4-FFF2-40B4-BE49-F238E27FC236}">
                <a16:creationId xmlns:a16="http://schemas.microsoft.com/office/drawing/2014/main" id="{FEA1FF44-5C1B-4DBA-8C00-B57EE7BC2F68}"/>
              </a:ext>
            </a:extLst>
          </p:cNvPr>
          <p:cNvSpPr txBox="1"/>
          <p:nvPr/>
        </p:nvSpPr>
        <p:spPr>
          <a:xfrm>
            <a:off x="1097280" y="6433503"/>
            <a:ext cx="5218460" cy="615553"/>
          </a:xfrm>
          <a:prstGeom prst="rect">
            <a:avLst/>
          </a:prstGeom>
          <a:noFill/>
        </p:spPr>
        <p:txBody>
          <a:bodyPr wrap="square" rtlCol="0">
            <a:spAutoFit/>
          </a:bodyPr>
          <a:lstStyle/>
          <a:p>
            <a:r>
              <a:rPr lang="de-DE" sz="1600" dirty="0">
                <a:solidFill>
                  <a:schemeClr val="bg1"/>
                </a:solidFill>
              </a:rPr>
              <a:t>Pädagogik und Management in der Sozialen Arbeit, M. A. </a:t>
            </a:r>
          </a:p>
          <a:p>
            <a:endParaRPr lang="de-DE" dirty="0"/>
          </a:p>
        </p:txBody>
      </p:sp>
    </p:spTree>
    <p:extLst>
      <p:ext uri="{BB962C8B-B14F-4D97-AF65-F5344CB8AC3E}">
        <p14:creationId xmlns:p14="http://schemas.microsoft.com/office/powerpoint/2010/main" val="1988123999"/>
      </p:ext>
    </p:extLst>
  </p:cSld>
  <p:clrMapOvr>
    <a:masterClrMapping/>
  </p:clrMapOvr>
  <mc:AlternateContent xmlns:mc="http://schemas.openxmlformats.org/markup-compatibility/2006" xmlns:p14="http://schemas.microsoft.com/office/powerpoint/2010/main">
    <mc:Choice Requires="p14">
      <p:transition spd="slow" p14:dur="2000" advTm="163595"/>
    </mc:Choice>
    <mc:Fallback xmlns="">
      <p:transition spd="slow" advTm="163595"/>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969364-ECBB-41CC-8375-256A8EF8BBCB}"/>
              </a:ext>
            </a:extLst>
          </p:cNvPr>
          <p:cNvSpPr>
            <a:spLocks noGrp="1"/>
          </p:cNvSpPr>
          <p:nvPr>
            <p:ph type="title"/>
          </p:nvPr>
        </p:nvSpPr>
        <p:spPr/>
        <p:txBody>
          <a:bodyPr>
            <a:normAutofit/>
          </a:bodyPr>
          <a:lstStyle/>
          <a:p>
            <a:r>
              <a:rPr lang="de-DE" sz="5400" b="1" dirty="0">
                <a:solidFill>
                  <a:schemeClr val="accent2"/>
                </a:solidFill>
              </a:rPr>
              <a:t>Mögliche Berufswege</a:t>
            </a:r>
          </a:p>
        </p:txBody>
      </p:sp>
      <p:sp>
        <p:nvSpPr>
          <p:cNvPr id="3" name="Inhaltsplatzhalter 2">
            <a:extLst>
              <a:ext uri="{FF2B5EF4-FFF2-40B4-BE49-F238E27FC236}">
                <a16:creationId xmlns:a16="http://schemas.microsoft.com/office/drawing/2014/main" id="{8535CE8B-29DC-42D9-B918-8EA56265F1AD}"/>
              </a:ext>
            </a:extLst>
          </p:cNvPr>
          <p:cNvSpPr>
            <a:spLocks noGrp="1"/>
          </p:cNvSpPr>
          <p:nvPr>
            <p:ph idx="1"/>
          </p:nvPr>
        </p:nvSpPr>
        <p:spPr>
          <a:xfrm>
            <a:off x="1097280" y="1845734"/>
            <a:ext cx="10058400" cy="3793066"/>
          </a:xfrm>
        </p:spPr>
        <p:txBody>
          <a:bodyPr>
            <a:normAutofit/>
          </a:bodyPr>
          <a:lstStyle/>
          <a:p>
            <a:pPr marL="0" indent="0">
              <a:buNone/>
            </a:pPr>
            <a:endParaRPr lang="de-DE" dirty="0"/>
          </a:p>
          <a:p>
            <a:pPr>
              <a:buFont typeface="Wingdings" panose="05000000000000000000" pitchFamily="2" charset="2"/>
              <a:buChar char="§"/>
            </a:pPr>
            <a:r>
              <a:rPr lang="de-DE" sz="2400" dirty="0"/>
              <a:t> Forschungstätigkeiten (auch: Promotion)</a:t>
            </a:r>
          </a:p>
          <a:p>
            <a:pPr>
              <a:buFont typeface="Wingdings" panose="05000000000000000000" pitchFamily="2" charset="2"/>
              <a:buChar char="§"/>
            </a:pPr>
            <a:r>
              <a:rPr lang="de-DE" sz="2400" b="1" dirty="0">
                <a:solidFill>
                  <a:srgbClr val="000000"/>
                </a:solidFill>
                <a:latin typeface="myriad-pro-semi-condensed"/>
              </a:rPr>
              <a:t> </a:t>
            </a:r>
            <a:r>
              <a:rPr lang="de-DE" sz="2400" dirty="0">
                <a:solidFill>
                  <a:srgbClr val="000000"/>
                </a:solidFill>
                <a:latin typeface="myriad-pro-semi-condensed"/>
              </a:rPr>
              <a:t>Koordinations- und Entwicklungsaufgaben</a:t>
            </a:r>
          </a:p>
          <a:p>
            <a:pPr>
              <a:buFont typeface="Wingdings" panose="05000000000000000000" pitchFamily="2" charset="2"/>
              <a:buChar char="§"/>
            </a:pPr>
            <a:r>
              <a:rPr lang="de-DE" sz="2400" dirty="0">
                <a:solidFill>
                  <a:srgbClr val="000000"/>
                </a:solidFill>
                <a:latin typeface="myriad-pro-semi-condensed"/>
              </a:rPr>
              <a:t> Leitungsaufgaben in sozialen Einrichtungen und im non-formalen Bildungsbereich</a:t>
            </a:r>
          </a:p>
          <a:p>
            <a:pPr>
              <a:buFont typeface="Wingdings" panose="05000000000000000000" pitchFamily="2" charset="2"/>
              <a:buChar char="§"/>
            </a:pPr>
            <a:endParaRPr lang="de-DE" sz="2400" b="1" dirty="0">
              <a:solidFill>
                <a:srgbClr val="000000"/>
              </a:solidFill>
              <a:latin typeface="myriad-pro-semi-condensed"/>
            </a:endParaRPr>
          </a:p>
          <a:p>
            <a:pPr marL="0" indent="0">
              <a:buNone/>
            </a:pPr>
            <a:r>
              <a:rPr lang="de-DE" sz="2400" b="1" dirty="0">
                <a:solidFill>
                  <a:srgbClr val="000000"/>
                </a:solidFill>
                <a:latin typeface="myriad-pro-semi-condensed"/>
                <a:sym typeface="Wingdings" panose="05000000000000000000" pitchFamily="2" charset="2"/>
              </a:rPr>
              <a:t> dabei die gesamte Breite der Arbeitsfelder der Sozialen Arbeit denkbar</a:t>
            </a:r>
            <a:endParaRPr lang="de-DE" sz="2400" b="1" dirty="0">
              <a:solidFill>
                <a:srgbClr val="000000"/>
              </a:solidFill>
              <a:latin typeface="myriad-pro-semi-condensed"/>
            </a:endParaRPr>
          </a:p>
        </p:txBody>
      </p:sp>
      <p:sp>
        <p:nvSpPr>
          <p:cNvPr id="6" name="Textfeld 5">
            <a:extLst>
              <a:ext uri="{FF2B5EF4-FFF2-40B4-BE49-F238E27FC236}">
                <a16:creationId xmlns:a16="http://schemas.microsoft.com/office/drawing/2014/main" id="{FEA1FF44-5C1B-4DBA-8C00-B57EE7BC2F68}"/>
              </a:ext>
            </a:extLst>
          </p:cNvPr>
          <p:cNvSpPr txBox="1"/>
          <p:nvPr/>
        </p:nvSpPr>
        <p:spPr>
          <a:xfrm>
            <a:off x="1097280" y="6433503"/>
            <a:ext cx="5218460" cy="615553"/>
          </a:xfrm>
          <a:prstGeom prst="rect">
            <a:avLst/>
          </a:prstGeom>
          <a:noFill/>
        </p:spPr>
        <p:txBody>
          <a:bodyPr wrap="square" rtlCol="0">
            <a:spAutoFit/>
          </a:bodyPr>
          <a:lstStyle/>
          <a:p>
            <a:r>
              <a:rPr lang="de-DE" sz="1600" dirty="0">
                <a:solidFill>
                  <a:schemeClr val="bg1"/>
                </a:solidFill>
              </a:rPr>
              <a:t>Pädagogik und Management in der Sozialen Arbeit, M. A. </a:t>
            </a:r>
          </a:p>
          <a:p>
            <a:endParaRPr lang="de-DE" dirty="0"/>
          </a:p>
        </p:txBody>
      </p:sp>
    </p:spTree>
    <p:extLst>
      <p:ext uri="{BB962C8B-B14F-4D97-AF65-F5344CB8AC3E}">
        <p14:creationId xmlns:p14="http://schemas.microsoft.com/office/powerpoint/2010/main" val="3421144453"/>
      </p:ext>
    </p:extLst>
  </p:cSld>
  <p:clrMapOvr>
    <a:masterClrMapping/>
  </p:clrMapOvr>
  <mc:AlternateContent xmlns:mc="http://schemas.openxmlformats.org/markup-compatibility/2006" xmlns:p14="http://schemas.microsoft.com/office/powerpoint/2010/main">
    <mc:Choice Requires="p14">
      <p:transition spd="slow" p14:dur="2000" advTm="163595"/>
    </mc:Choice>
    <mc:Fallback xmlns="">
      <p:transition spd="slow" advTm="163595"/>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969364-ECBB-41CC-8375-256A8EF8BBCB}"/>
              </a:ext>
            </a:extLst>
          </p:cNvPr>
          <p:cNvSpPr>
            <a:spLocks noGrp="1"/>
          </p:cNvSpPr>
          <p:nvPr>
            <p:ph type="title"/>
          </p:nvPr>
        </p:nvSpPr>
        <p:spPr/>
        <p:txBody>
          <a:bodyPr>
            <a:normAutofit/>
          </a:bodyPr>
          <a:lstStyle/>
          <a:p>
            <a:r>
              <a:rPr lang="de-DE" sz="5400" b="1" dirty="0">
                <a:solidFill>
                  <a:schemeClr val="accent2"/>
                </a:solidFill>
              </a:rPr>
              <a:t>Persönliche Erfahrungen</a:t>
            </a:r>
          </a:p>
        </p:txBody>
      </p:sp>
      <p:sp>
        <p:nvSpPr>
          <p:cNvPr id="3" name="Inhaltsplatzhalter 2">
            <a:extLst>
              <a:ext uri="{FF2B5EF4-FFF2-40B4-BE49-F238E27FC236}">
                <a16:creationId xmlns:a16="http://schemas.microsoft.com/office/drawing/2014/main" id="{8535CE8B-29DC-42D9-B918-8EA56265F1AD}"/>
              </a:ext>
            </a:extLst>
          </p:cNvPr>
          <p:cNvSpPr>
            <a:spLocks noGrp="1"/>
          </p:cNvSpPr>
          <p:nvPr>
            <p:ph idx="1"/>
          </p:nvPr>
        </p:nvSpPr>
        <p:spPr>
          <a:xfrm>
            <a:off x="1097280" y="1845734"/>
            <a:ext cx="10058400" cy="3793066"/>
          </a:xfrm>
        </p:spPr>
        <p:txBody>
          <a:bodyPr>
            <a:normAutofit fontScale="77500" lnSpcReduction="20000"/>
          </a:bodyPr>
          <a:lstStyle/>
          <a:p>
            <a:pPr>
              <a:buFont typeface="Wingdings" panose="05000000000000000000" pitchFamily="2" charset="2"/>
              <a:buChar char="§"/>
            </a:pPr>
            <a:endParaRPr lang="de-DE" sz="2400" b="1" dirty="0">
              <a:solidFill>
                <a:srgbClr val="000000"/>
              </a:solidFill>
              <a:latin typeface="myriad-pro-semi-condensed"/>
            </a:endParaRPr>
          </a:p>
          <a:p>
            <a:pPr>
              <a:buFont typeface="Wingdings" panose="05000000000000000000" pitchFamily="2" charset="2"/>
              <a:buChar char="§"/>
            </a:pPr>
            <a:r>
              <a:rPr lang="de-DE" sz="2400" dirty="0">
                <a:solidFill>
                  <a:srgbClr val="000000"/>
                </a:solidFill>
                <a:latin typeface="myriad-pro-semi-condensed"/>
              </a:rPr>
              <a:t> durch geblockte Seminartage gut mit Nebenjob vereinbar, aber: Zeit für Literatur lesen 	einplanen</a:t>
            </a:r>
          </a:p>
          <a:p>
            <a:pPr>
              <a:buFont typeface="Wingdings" panose="05000000000000000000" pitchFamily="2" charset="2"/>
              <a:buChar char="§"/>
            </a:pPr>
            <a:r>
              <a:rPr lang="de-DE" sz="2400" dirty="0">
                <a:solidFill>
                  <a:srgbClr val="000000"/>
                </a:solidFill>
                <a:latin typeface="myriad-pro-semi-condensed"/>
              </a:rPr>
              <a:t> kleine Kohorte von ca. 30  Studierenden fördert Austausch/das Miteinander (s. o.)</a:t>
            </a:r>
          </a:p>
          <a:p>
            <a:pPr>
              <a:buFont typeface="Wingdings" panose="05000000000000000000" pitchFamily="2" charset="2"/>
              <a:buChar char="§"/>
            </a:pPr>
            <a:r>
              <a:rPr lang="de-DE" sz="2400" b="1" dirty="0">
                <a:solidFill>
                  <a:srgbClr val="000000"/>
                </a:solidFill>
                <a:latin typeface="myriad-pro-semi-condensed"/>
              </a:rPr>
              <a:t> </a:t>
            </a:r>
            <a:r>
              <a:rPr lang="de-DE" sz="2400" dirty="0">
                <a:solidFill>
                  <a:srgbClr val="000000"/>
                </a:solidFill>
                <a:latin typeface="myriad-pro-semi-condensed"/>
              </a:rPr>
              <a:t>gutes Verhältnis zu Dozierenden</a:t>
            </a:r>
          </a:p>
          <a:p>
            <a:pPr>
              <a:buFont typeface="Wingdings" panose="05000000000000000000" pitchFamily="2" charset="2"/>
              <a:buChar char="§"/>
            </a:pPr>
            <a:r>
              <a:rPr lang="de-DE" sz="2400" dirty="0">
                <a:solidFill>
                  <a:srgbClr val="000000"/>
                </a:solidFill>
                <a:latin typeface="myriad-pro-semi-condensed"/>
              </a:rPr>
              <a:t> individuelle Schwerpunktsetzung nach eigenen Themeninteressen in Prüfungsleistungen möglich</a:t>
            </a:r>
          </a:p>
          <a:p>
            <a:pPr>
              <a:buFont typeface="Wingdings" panose="05000000000000000000" pitchFamily="2" charset="2"/>
              <a:buChar char="§"/>
            </a:pPr>
            <a:r>
              <a:rPr lang="de-DE" sz="2400" dirty="0">
                <a:solidFill>
                  <a:srgbClr val="000000"/>
                </a:solidFill>
                <a:latin typeface="myriad-pro-semi-condensed"/>
              </a:rPr>
              <a:t> Vertiefungen wie bspw. Zertifikatsprogramm </a:t>
            </a:r>
            <a:r>
              <a:rPr lang="de-DE" sz="2400" i="1" dirty="0">
                <a:solidFill>
                  <a:srgbClr val="000000"/>
                </a:solidFill>
                <a:latin typeface="myriad-pro-semi-condensed"/>
              </a:rPr>
              <a:t>Führungskompetenz </a:t>
            </a:r>
            <a:r>
              <a:rPr lang="de-DE" sz="2400" dirty="0">
                <a:solidFill>
                  <a:srgbClr val="000000"/>
                </a:solidFill>
                <a:latin typeface="myriad-pro-semi-condensed"/>
              </a:rPr>
              <a:t>möglich</a:t>
            </a:r>
            <a:endParaRPr lang="de-DE" sz="2400" i="1" dirty="0">
              <a:solidFill>
                <a:srgbClr val="000000"/>
              </a:solidFill>
              <a:latin typeface="myriad-pro-semi-condensed"/>
            </a:endParaRPr>
          </a:p>
          <a:p>
            <a:pPr>
              <a:buFont typeface="Wingdings" panose="05000000000000000000" pitchFamily="2" charset="2"/>
              <a:buChar char="§"/>
            </a:pPr>
            <a:r>
              <a:rPr lang="de-DE" sz="2400" dirty="0">
                <a:solidFill>
                  <a:srgbClr val="000000"/>
                </a:solidFill>
                <a:latin typeface="myriad-pro-semi-condensed"/>
              </a:rPr>
              <a:t> sehr schöne Lage direkt am Rhein </a:t>
            </a:r>
            <a:r>
              <a:rPr lang="de-DE" sz="2400" dirty="0">
                <a:solidFill>
                  <a:srgbClr val="000000"/>
                </a:solidFill>
                <a:latin typeface="myriad-pro-semi-condensed"/>
                <a:sym typeface="Wingdings" panose="05000000000000000000" pitchFamily="2" charset="2"/>
              </a:rPr>
              <a:t> </a:t>
            </a:r>
          </a:p>
          <a:p>
            <a:pPr>
              <a:buFont typeface="Wingdings" panose="05000000000000000000" pitchFamily="2" charset="2"/>
              <a:buChar char="§"/>
            </a:pPr>
            <a:r>
              <a:rPr lang="de-DE" sz="2400" dirty="0">
                <a:solidFill>
                  <a:srgbClr val="000000"/>
                </a:solidFill>
                <a:latin typeface="myriad-pro-semi-condensed"/>
              </a:rPr>
              <a:t> aber: Unzufriedenheit mit der inhaltlichen Ausrichtung des Masters in meiner Kohorte</a:t>
            </a:r>
            <a:br>
              <a:rPr lang="de-DE" sz="2400" dirty="0">
                <a:solidFill>
                  <a:srgbClr val="000000"/>
                </a:solidFill>
                <a:latin typeface="myriad-pro-semi-condensed"/>
              </a:rPr>
            </a:br>
            <a:r>
              <a:rPr lang="de-DE" sz="2400" dirty="0">
                <a:solidFill>
                  <a:srgbClr val="000000"/>
                </a:solidFill>
                <a:latin typeface="myriad-pro-semi-condensed"/>
              </a:rPr>
              <a:t>	</a:t>
            </a:r>
            <a:r>
              <a:rPr lang="de-DE" sz="2400" dirty="0">
                <a:solidFill>
                  <a:srgbClr val="000000"/>
                </a:solidFill>
                <a:latin typeface="myriad-pro-semi-condensed"/>
                <a:sym typeface="Wingdings" panose="05000000000000000000" pitchFamily="2" charset="2"/>
              </a:rPr>
              <a:t> Studiengang befindet sich in der </a:t>
            </a:r>
            <a:r>
              <a:rPr lang="de-DE" sz="2400" dirty="0" err="1">
                <a:solidFill>
                  <a:srgbClr val="000000"/>
                </a:solidFill>
                <a:latin typeface="myriad-pro-semi-condensed"/>
                <a:sym typeface="Wingdings" panose="05000000000000000000" pitchFamily="2" charset="2"/>
              </a:rPr>
              <a:t>Reakkreditierung</a:t>
            </a:r>
            <a:r>
              <a:rPr lang="de-DE" sz="2400" dirty="0">
                <a:solidFill>
                  <a:srgbClr val="000000"/>
                </a:solidFill>
                <a:latin typeface="myriad-pro-semi-condensed"/>
                <a:sym typeface="Wingdings" panose="05000000000000000000" pitchFamily="2" charset="2"/>
              </a:rPr>
              <a:t> </a:t>
            </a:r>
            <a:br>
              <a:rPr lang="de-DE" sz="2400" dirty="0">
                <a:solidFill>
                  <a:srgbClr val="000000"/>
                </a:solidFill>
                <a:latin typeface="myriad-pro-semi-condensed"/>
                <a:sym typeface="Wingdings" panose="05000000000000000000" pitchFamily="2" charset="2"/>
              </a:rPr>
            </a:br>
            <a:r>
              <a:rPr lang="de-DE" sz="2400" dirty="0">
                <a:solidFill>
                  <a:srgbClr val="000000"/>
                </a:solidFill>
                <a:latin typeface="myriad-pro-semi-condensed"/>
                <a:sym typeface="Wingdings" panose="05000000000000000000" pitchFamily="2" charset="2"/>
              </a:rPr>
              <a:t>	 Empfehlung: abwarten auf Veränderungen im WS 25/26 </a:t>
            </a:r>
            <a:endParaRPr lang="de-DE" sz="2400" dirty="0">
              <a:solidFill>
                <a:srgbClr val="000000"/>
              </a:solidFill>
              <a:latin typeface="myriad-pro-semi-condensed"/>
            </a:endParaRPr>
          </a:p>
          <a:p>
            <a:pPr>
              <a:buFont typeface="Wingdings" panose="05000000000000000000" pitchFamily="2" charset="2"/>
              <a:buChar char="§"/>
            </a:pPr>
            <a:endParaRPr lang="de-DE" sz="2400" dirty="0">
              <a:solidFill>
                <a:srgbClr val="000000"/>
              </a:solidFill>
              <a:latin typeface="myriad-pro-semi-condensed"/>
            </a:endParaRPr>
          </a:p>
        </p:txBody>
      </p:sp>
      <p:sp>
        <p:nvSpPr>
          <p:cNvPr id="6" name="Textfeld 5">
            <a:extLst>
              <a:ext uri="{FF2B5EF4-FFF2-40B4-BE49-F238E27FC236}">
                <a16:creationId xmlns:a16="http://schemas.microsoft.com/office/drawing/2014/main" id="{FEA1FF44-5C1B-4DBA-8C00-B57EE7BC2F68}"/>
              </a:ext>
            </a:extLst>
          </p:cNvPr>
          <p:cNvSpPr txBox="1"/>
          <p:nvPr/>
        </p:nvSpPr>
        <p:spPr>
          <a:xfrm>
            <a:off x="1097280" y="6433503"/>
            <a:ext cx="5218460" cy="615553"/>
          </a:xfrm>
          <a:prstGeom prst="rect">
            <a:avLst/>
          </a:prstGeom>
          <a:noFill/>
        </p:spPr>
        <p:txBody>
          <a:bodyPr wrap="square" rtlCol="0">
            <a:spAutoFit/>
          </a:bodyPr>
          <a:lstStyle/>
          <a:p>
            <a:r>
              <a:rPr lang="de-DE" sz="1600" dirty="0">
                <a:solidFill>
                  <a:schemeClr val="bg1"/>
                </a:solidFill>
              </a:rPr>
              <a:t>Pädagogik und Management in der Sozialen Arbeit, M. A. </a:t>
            </a:r>
          </a:p>
          <a:p>
            <a:endParaRPr lang="de-DE" dirty="0"/>
          </a:p>
        </p:txBody>
      </p:sp>
    </p:spTree>
    <p:extLst>
      <p:ext uri="{BB962C8B-B14F-4D97-AF65-F5344CB8AC3E}">
        <p14:creationId xmlns:p14="http://schemas.microsoft.com/office/powerpoint/2010/main" val="3915351137"/>
      </p:ext>
    </p:extLst>
  </p:cSld>
  <p:clrMapOvr>
    <a:masterClrMapping/>
  </p:clrMapOvr>
  <mc:AlternateContent xmlns:mc="http://schemas.openxmlformats.org/markup-compatibility/2006" xmlns:p14="http://schemas.microsoft.com/office/powerpoint/2010/main">
    <mc:Choice Requires="p14">
      <p:transition spd="slow" p14:dur="2000" advTm="163595"/>
    </mc:Choice>
    <mc:Fallback xmlns="">
      <p:transition spd="slow" advTm="163595"/>
    </mc:Fallback>
  </mc:AlternateContent>
</p:sld>
</file>

<file path=ppt/theme/theme1.xml><?xml version="1.0" encoding="utf-8"?>
<a:theme xmlns:a="http://schemas.openxmlformats.org/drawingml/2006/main" name="Rückblick">
  <a:themeElements>
    <a:clrScheme name="Rückblick">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ückblic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ückblic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94E6B64AA3B354469696DB4891A98626" ma:contentTypeVersion="2" ma:contentTypeDescription="Ein neues Dokument erstellen." ma:contentTypeScope="" ma:versionID="22c36d3b2d89199d83c3b562d32a74dd">
  <xsd:schema xmlns:xsd="http://www.w3.org/2001/XMLSchema" xmlns:xs="http://www.w3.org/2001/XMLSchema" xmlns:p="http://schemas.microsoft.com/office/2006/metadata/properties" xmlns:ns1="http://schemas.microsoft.com/sharepoint/v3" xmlns:ns2="56006128-3390-4f29-8588-078422c40951" targetNamespace="http://schemas.microsoft.com/office/2006/metadata/properties" ma:root="true" ma:fieldsID="0e54012c40e8d6a7d7ae484453be6138" ns1:_="" ns2:_="">
    <xsd:import namespace="http://schemas.microsoft.com/sharepoint/v3"/>
    <xsd:import namespace="56006128-3390-4f29-8588-078422c40951"/>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Geplantes Startdatum" ma:description="Geplantes Startdatum ist eine Websitespalte, die über das Feature zum Veröffentlichen erstellt wird. Es wird zur Angabe des Datums und der Uhrzeit verwendet, wann diese Seite Besuchern zum ersten Mal angezeigt wird." ma:hidden="true" ma:internalName="PublishingStartDate">
      <xsd:simpleType>
        <xsd:restriction base="dms:Unknown"/>
      </xsd:simpleType>
    </xsd:element>
    <xsd:element name="PublishingExpirationDate" ma:index="9" nillable="true" ma:displayName="Geplantes Enddatum" ma:description="Geplantes Enddatum ist eine Websitespalte, die über das Feature zum Veröffentlichen erstellt wird. Es wird zur Angabe des Datums und der Uhrzeit verwendet, wann diese Seite Besuchern nicht mehr angezeigt wird."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6006128-3390-4f29-8588-078422c40951"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DDCB0D-4152-432F-B9E3-7609E76791CD}"/>
</file>

<file path=customXml/itemProps2.xml><?xml version="1.0" encoding="utf-8"?>
<ds:datastoreItem xmlns:ds="http://schemas.openxmlformats.org/officeDocument/2006/customXml" ds:itemID="{6145CC11-8E31-4238-BFF7-5768D3088EBA}">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25DA9D4-9DC6-4E71-9C5F-D42D8335EB0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704</Words>
  <Application>Microsoft Office PowerPoint</Application>
  <PresentationFormat>Breitbild</PresentationFormat>
  <Paragraphs>83</Paragraphs>
  <Slides>10</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10</vt:i4>
      </vt:variant>
    </vt:vector>
  </HeadingPairs>
  <TitlesOfParts>
    <vt:vector size="15" baseType="lpstr">
      <vt:lpstr>Calibri Light</vt:lpstr>
      <vt:lpstr>myriad-pro-semi-condensed</vt:lpstr>
      <vt:lpstr>Calibri</vt:lpstr>
      <vt:lpstr>Wingdings</vt:lpstr>
      <vt:lpstr>Rückblick</vt:lpstr>
      <vt:lpstr>Pädagogik und Management in der Sozialen Arbeit, M. A. </vt:lpstr>
      <vt:lpstr>Grundlegendes</vt:lpstr>
      <vt:lpstr>Zulassungsvoraussetzungen</vt:lpstr>
      <vt:lpstr>Auswahlverfahren</vt:lpstr>
      <vt:lpstr>Inhaltliches Profil</vt:lpstr>
      <vt:lpstr>Rahmenbedingungen</vt:lpstr>
      <vt:lpstr>Besondere Lehr-Lern-Formate</vt:lpstr>
      <vt:lpstr>Mögliche Berufswege</vt:lpstr>
      <vt:lpstr>Persönliche Erfahrungen</vt:lpstr>
      <vt:lpstr>Weitere Informationen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Wirkungsforschung</dc:title>
  <dc:creator>Elsner, Anna</dc:creator>
  <cp:lastModifiedBy>Anna Elsner</cp:lastModifiedBy>
  <cp:revision>6</cp:revision>
  <dcterms:created xsi:type="dcterms:W3CDTF">2020-06-29T15:56:20Z</dcterms:created>
  <dcterms:modified xsi:type="dcterms:W3CDTF">2024-01-16T11:33:18Z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0x01010094E6B64AA3B354469696DB4891A98626</vt:lpwstr>
  </property>
</Properties>
</file>