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1"/>
  </p:notesMasterIdLst>
  <p:sldIdLst>
    <p:sldId id="256" r:id="rId2"/>
    <p:sldId id="257" r:id="rId3"/>
    <p:sldId id="266" r:id="rId4"/>
    <p:sldId id="260" r:id="rId5"/>
    <p:sldId id="261" r:id="rId6"/>
    <p:sldId id="262" r:id="rId7"/>
    <p:sldId id="263" r:id="rId8"/>
    <p:sldId id="264" r:id="rId9"/>
    <p:sldId id="265"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EBB3E3-2CFD-4113-8AC4-43C450A6B3F9}" type="datetimeFigureOut">
              <a:rPr lang="de-DE" smtClean="0"/>
              <a:pPr/>
              <a:t>11.01.2024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4058C-369D-41B6-97B6-9F7E804F9F74}"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11E4058C-369D-41B6-97B6-9F7E804F9F74}" type="slidenum">
              <a:rPr lang="de-DE" smtClean="0"/>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6C53417A-8AC2-4C00-AB01-2F423570E445}" type="datetimeFigureOut">
              <a:rPr lang="de-DE" smtClean="0"/>
              <a:pPr/>
              <a:t>11.01.2024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9A96B2-E9B8-44F1-8DC4-D11A7CF4C305}"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C53417A-8AC2-4C00-AB01-2F423570E445}" type="datetimeFigureOut">
              <a:rPr lang="de-DE" smtClean="0"/>
              <a:pPr/>
              <a:t>11.01.2024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9A96B2-E9B8-44F1-8DC4-D11A7CF4C305}"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C53417A-8AC2-4C00-AB01-2F423570E445}" type="datetimeFigureOut">
              <a:rPr lang="de-DE" smtClean="0"/>
              <a:pPr/>
              <a:t>11.01.2024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9A96B2-E9B8-44F1-8DC4-D11A7CF4C305}"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C53417A-8AC2-4C00-AB01-2F423570E445}" type="datetimeFigureOut">
              <a:rPr lang="de-DE" smtClean="0"/>
              <a:pPr/>
              <a:t>11.01.2024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9A96B2-E9B8-44F1-8DC4-D11A7CF4C305}"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6C53417A-8AC2-4C00-AB01-2F423570E445}" type="datetimeFigureOut">
              <a:rPr lang="de-DE" smtClean="0"/>
              <a:pPr/>
              <a:t>11.01.2024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9A96B2-E9B8-44F1-8DC4-D11A7CF4C305}"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6C53417A-8AC2-4C00-AB01-2F423570E445}" type="datetimeFigureOut">
              <a:rPr lang="de-DE" smtClean="0"/>
              <a:pPr/>
              <a:t>11.01.2024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9A96B2-E9B8-44F1-8DC4-D11A7CF4C305}"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6C53417A-8AC2-4C00-AB01-2F423570E445}" type="datetimeFigureOut">
              <a:rPr lang="de-DE" smtClean="0"/>
              <a:pPr/>
              <a:t>11.01.2024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C9A96B2-E9B8-44F1-8DC4-D11A7CF4C305}"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6C53417A-8AC2-4C00-AB01-2F423570E445}" type="datetimeFigureOut">
              <a:rPr lang="de-DE" smtClean="0"/>
              <a:pPr/>
              <a:t>11.01.2024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C9A96B2-E9B8-44F1-8DC4-D11A7CF4C305}"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C53417A-8AC2-4C00-AB01-2F423570E445}" type="datetimeFigureOut">
              <a:rPr lang="de-DE" smtClean="0"/>
              <a:pPr/>
              <a:t>11.01.2024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C9A96B2-E9B8-44F1-8DC4-D11A7CF4C305}"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6C53417A-8AC2-4C00-AB01-2F423570E445}" type="datetimeFigureOut">
              <a:rPr lang="de-DE" smtClean="0"/>
              <a:pPr/>
              <a:t>11.01.2024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9A96B2-E9B8-44F1-8DC4-D11A7CF4C305}"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6C53417A-8AC2-4C00-AB01-2F423570E445}" type="datetimeFigureOut">
              <a:rPr lang="de-DE" smtClean="0"/>
              <a:pPr/>
              <a:t>11.01.2024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9A96B2-E9B8-44F1-8DC4-D11A7CF4C305}"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3417A-8AC2-4C00-AB01-2F423570E445}" type="datetimeFigureOut">
              <a:rPr lang="de-DE" smtClean="0"/>
              <a:pPr/>
              <a:t>11.01.2024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A96B2-E9B8-44F1-8DC4-D11A7CF4C305}"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dirty="0"/>
              <a:t>MA Beratung und Vertretung im Sozialen Recht</a:t>
            </a:r>
          </a:p>
        </p:txBody>
      </p:sp>
      <p:sp>
        <p:nvSpPr>
          <p:cNvPr id="3" name="Untertitel 2"/>
          <p:cNvSpPr>
            <a:spLocks noGrp="1"/>
          </p:cNvSpPr>
          <p:nvPr>
            <p:ph type="subTitle" idx="1"/>
          </p:nvPr>
        </p:nvSpPr>
        <p:spPr/>
        <p:txBody>
          <a:bodyPr/>
          <a:lstStyle/>
          <a:p>
            <a:r>
              <a:rPr lang="de-DE" dirty="0"/>
              <a:t>TH Köln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ebäude Ubierring 48 der TH Köln"/>
          <p:cNvPicPr>
            <a:picLocks noChangeAspect="1" noChangeArrowheads="1"/>
          </p:cNvPicPr>
          <p:nvPr/>
        </p:nvPicPr>
        <p:blipFill>
          <a:blip r:embed="rId2" cstate="print"/>
          <a:srcRect/>
          <a:stretch>
            <a:fillRect/>
          </a:stretch>
        </p:blipFill>
        <p:spPr bwMode="auto">
          <a:xfrm>
            <a:off x="1331640" y="764704"/>
            <a:ext cx="6715125" cy="3771901"/>
          </a:xfrm>
          <a:prstGeom prst="rect">
            <a:avLst/>
          </a:prstGeom>
          <a:noFill/>
        </p:spPr>
      </p:pic>
      <p:sp>
        <p:nvSpPr>
          <p:cNvPr id="3" name="Textfeld 2"/>
          <p:cNvSpPr txBox="1"/>
          <p:nvPr/>
        </p:nvSpPr>
        <p:spPr>
          <a:xfrm>
            <a:off x="1187624" y="5373216"/>
            <a:ext cx="7345024" cy="369332"/>
          </a:xfrm>
          <a:prstGeom prst="rect">
            <a:avLst/>
          </a:prstGeom>
          <a:noFill/>
        </p:spPr>
        <p:txBody>
          <a:bodyPr wrap="none" rtlCol="0">
            <a:spAutoFit/>
          </a:bodyPr>
          <a:lstStyle/>
          <a:p>
            <a:r>
              <a:rPr lang="de-DE" dirty="0"/>
              <a:t>Campus Südstadt - </a:t>
            </a:r>
            <a:r>
              <a:rPr lang="de-DE" dirty="0" err="1"/>
              <a:t>Ubierring</a:t>
            </a:r>
            <a:r>
              <a:rPr lang="de-DE" dirty="0"/>
              <a:t> 48 der TH Köln (Bild: Sebastian Hopp / TH Köln)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Dauer und Voraussetzungen</a:t>
            </a:r>
            <a:br>
              <a:rPr lang="de-DE" dirty="0"/>
            </a:br>
            <a:endParaRPr lang="de-DE" dirty="0"/>
          </a:p>
        </p:txBody>
      </p:sp>
      <p:sp>
        <p:nvSpPr>
          <p:cNvPr id="3" name="Inhaltsplatzhalter 2"/>
          <p:cNvSpPr>
            <a:spLocks noGrp="1"/>
          </p:cNvSpPr>
          <p:nvPr>
            <p:ph idx="1"/>
          </p:nvPr>
        </p:nvSpPr>
        <p:spPr/>
        <p:txBody>
          <a:bodyPr>
            <a:normAutofit fontScale="85000" lnSpcReduction="10000"/>
          </a:bodyPr>
          <a:lstStyle/>
          <a:p>
            <a:r>
              <a:rPr lang="de-DE" dirty="0"/>
              <a:t>Vollzeitstudiengang: Dauer 4 Semester, Teilzeit möglich</a:t>
            </a:r>
          </a:p>
          <a:p>
            <a:r>
              <a:rPr lang="de-DE" dirty="0"/>
              <a:t>30 Studienplätze insgesamt</a:t>
            </a:r>
          </a:p>
          <a:p>
            <a:r>
              <a:rPr lang="de-DE" dirty="0"/>
              <a:t>Studienbeginn: Wintersemester</a:t>
            </a:r>
          </a:p>
          <a:p>
            <a:r>
              <a:rPr lang="de-DE" dirty="0"/>
              <a:t>Studienumfang: 120 ECTS</a:t>
            </a:r>
          </a:p>
          <a:p>
            <a:r>
              <a:rPr lang="de-DE" dirty="0"/>
              <a:t>Hochschulstudium im Bereich Sozial- oder Sonderpädagogik, Sozialarbeit, den Pflegewissenschaften oder vergleichbare Abschlüsse erforderlich (Abschlussnote: mindestens 2,5)</a:t>
            </a:r>
          </a:p>
          <a:p>
            <a:r>
              <a:rPr lang="de-DE" dirty="0"/>
              <a:t>Bei Überhang an Bewerber*innen Eignungs-feststellung in Form einer zweiteiligen Klausur</a:t>
            </a:r>
          </a:p>
          <a:p>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Bewerbung</a:t>
            </a:r>
          </a:p>
        </p:txBody>
      </p:sp>
      <p:sp>
        <p:nvSpPr>
          <p:cNvPr id="3" name="Inhaltsplatzhalter 2"/>
          <p:cNvSpPr>
            <a:spLocks noGrp="1"/>
          </p:cNvSpPr>
          <p:nvPr>
            <p:ph idx="1"/>
          </p:nvPr>
        </p:nvSpPr>
        <p:spPr/>
        <p:txBody>
          <a:bodyPr>
            <a:normAutofit lnSpcReduction="10000"/>
          </a:bodyPr>
          <a:lstStyle/>
          <a:p>
            <a:r>
              <a:rPr lang="de-DE" dirty="0"/>
              <a:t>über das Online-Bewerbungsportal der TH Köln</a:t>
            </a:r>
          </a:p>
          <a:p>
            <a:r>
              <a:rPr lang="de-DE" dirty="0"/>
              <a:t>i.d.R. Ende April bis 1. Juni eines jeden Jahres</a:t>
            </a:r>
          </a:p>
          <a:p>
            <a:r>
              <a:rPr lang="de-DE" dirty="0"/>
              <a:t>Bewerbung ebenfalls möglich, wenn BA-Abschluss bis zur Frist noch nicht vorliegt. In diesem Fall muss ein aktueller Notenspiegel eingereicht werden.</a:t>
            </a:r>
          </a:p>
          <a:p>
            <a:r>
              <a:rPr lang="de-DE" dirty="0"/>
              <a:t>Wichtig: BA-Abschluss muss bis Studienbeginn September/Oktober nachgereicht werden.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Eignungsfeststellung</a:t>
            </a:r>
          </a:p>
        </p:txBody>
      </p:sp>
      <p:sp>
        <p:nvSpPr>
          <p:cNvPr id="3" name="Inhaltsplatzhalter 2"/>
          <p:cNvSpPr>
            <a:spLocks noGrp="1"/>
          </p:cNvSpPr>
          <p:nvPr>
            <p:ph idx="1"/>
          </p:nvPr>
        </p:nvSpPr>
        <p:spPr>
          <a:xfrm>
            <a:off x="467544" y="1412776"/>
            <a:ext cx="8229600" cy="4525963"/>
          </a:xfrm>
        </p:spPr>
        <p:txBody>
          <a:bodyPr>
            <a:noAutofit/>
          </a:bodyPr>
          <a:lstStyle/>
          <a:p>
            <a:r>
              <a:rPr lang="de-DE" sz="2400" dirty="0"/>
              <a:t>nur bei Erfüllung der Zulassungsvoraussetzungen</a:t>
            </a:r>
          </a:p>
          <a:p>
            <a:r>
              <a:rPr lang="de-DE" sz="2400" dirty="0"/>
              <a:t>Einladung erfolgt per E-Mail durch </a:t>
            </a:r>
            <a:r>
              <a:rPr lang="de-DE" sz="2400" dirty="0" err="1"/>
              <a:t>Studiengangskoordination</a:t>
            </a:r>
            <a:endParaRPr lang="de-DE" sz="2400" dirty="0"/>
          </a:p>
          <a:p>
            <a:r>
              <a:rPr lang="de-DE" sz="2400" dirty="0"/>
              <a:t>Besteht aus zwei Klausurteilen (Psychologie und Psychopathologie und Soziales Recht)</a:t>
            </a:r>
          </a:p>
          <a:p>
            <a:r>
              <a:rPr lang="de-DE" sz="2400" dirty="0"/>
              <a:t>i.d.R. Anfang Juli</a:t>
            </a:r>
          </a:p>
          <a:p>
            <a:r>
              <a:rPr lang="de-DE" sz="2400" dirty="0"/>
              <a:t>Gewichtung für die zu errechnende Zulassungsnote:</a:t>
            </a:r>
          </a:p>
          <a:p>
            <a:r>
              <a:rPr lang="de-DE" sz="2400" dirty="0"/>
              <a:t>51 % Note vom BA-Abschluss und 49 % Note aus der Eignungsfeststellung</a:t>
            </a:r>
          </a:p>
          <a:p>
            <a:r>
              <a:rPr lang="de-DE" sz="2400" dirty="0"/>
              <a:t>Erstellung eines Rankings: Die ersten 30 Studierenden bekommen ein Zulassungsangebot; evtl. Nachrückverfahren möglich</a:t>
            </a:r>
          </a:p>
          <a:p>
            <a:r>
              <a:rPr lang="de-DE" sz="2400" dirty="0"/>
              <a:t>Durchschnittliche Anzahl der Bewerber*innen: zwischen 120-160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Inhalte des Studiums I</a:t>
            </a:r>
          </a:p>
        </p:txBody>
      </p:sp>
      <p:pic>
        <p:nvPicPr>
          <p:cNvPr id="18434" name="Picture 2"/>
          <p:cNvPicPr>
            <a:picLocks noGrp="1" noChangeAspect="1" noChangeArrowheads="1"/>
          </p:cNvPicPr>
          <p:nvPr>
            <p:ph idx="1"/>
          </p:nvPr>
        </p:nvPicPr>
        <p:blipFill>
          <a:blip r:embed="rId2" cstate="print"/>
          <a:stretch>
            <a:fillRect/>
          </a:stretch>
        </p:blipFill>
        <p:spPr bwMode="auto">
          <a:xfrm>
            <a:off x="1626870" y="1843881"/>
            <a:ext cx="5890260" cy="4038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Inhalte des Studiums II</a:t>
            </a:r>
          </a:p>
        </p:txBody>
      </p:sp>
      <p:pic>
        <p:nvPicPr>
          <p:cNvPr id="19458" name="Picture 2"/>
          <p:cNvPicPr>
            <a:picLocks noGrp="1" noChangeAspect="1" noChangeArrowheads="1"/>
          </p:cNvPicPr>
          <p:nvPr>
            <p:ph idx="1"/>
          </p:nvPr>
        </p:nvPicPr>
        <p:blipFill>
          <a:blip r:embed="rId2" cstate="print"/>
          <a:stretch>
            <a:fillRect/>
          </a:stretch>
        </p:blipFill>
        <p:spPr bwMode="auto">
          <a:xfrm>
            <a:off x="2091690" y="2483961"/>
            <a:ext cx="4960620" cy="275844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Mögliche Berufe</a:t>
            </a:r>
          </a:p>
        </p:txBody>
      </p:sp>
      <p:sp>
        <p:nvSpPr>
          <p:cNvPr id="3" name="Inhaltsplatzhalter 2"/>
          <p:cNvSpPr>
            <a:spLocks noGrp="1"/>
          </p:cNvSpPr>
          <p:nvPr>
            <p:ph idx="1"/>
          </p:nvPr>
        </p:nvSpPr>
        <p:spPr/>
        <p:txBody>
          <a:bodyPr>
            <a:normAutofit fontScale="77500" lnSpcReduction="20000"/>
          </a:bodyPr>
          <a:lstStyle/>
          <a:p>
            <a:r>
              <a:rPr lang="de-DE" dirty="0"/>
              <a:t>Der BVSR qualifiziert Sie damit in besonderem Maße für komplexe und beratungsintensive, rechts- und ethikbasierte Arbeitsfelder und damit verbundene Führungs- und Leitungspositionen. </a:t>
            </a:r>
          </a:p>
          <a:p>
            <a:r>
              <a:rPr lang="de-DE" dirty="0"/>
              <a:t>Hierzu zählen alle Bereiche, in denen Menschen z. B. zu Fragen der Sozialleistungen beraten werden, so etwa die Schuldner*</a:t>
            </a:r>
            <a:r>
              <a:rPr lang="de-DE" dirty="0" err="1"/>
              <a:t>innenberatung</a:t>
            </a:r>
            <a:r>
              <a:rPr lang="de-DE" dirty="0"/>
              <a:t>, Beratung bei Pflegebedürftigkeit, Senior*</a:t>
            </a:r>
            <a:r>
              <a:rPr lang="de-DE" dirty="0" err="1"/>
              <a:t>innenberatung</a:t>
            </a:r>
            <a:r>
              <a:rPr lang="de-DE" dirty="0"/>
              <a:t>, Beratung für Menschen mit Behinderung oder im Rahmen der rechtlichen Betreuung. </a:t>
            </a:r>
          </a:p>
          <a:p>
            <a:r>
              <a:rPr lang="de-DE" dirty="0"/>
              <a:t>Besondere Beratungskompetenz ist beispielsweise auch erforderlich im Bereich der Schulsozialarbeit, der Klinischen Sozialarbeit, der </a:t>
            </a:r>
            <a:r>
              <a:rPr lang="de-DE" dirty="0" err="1"/>
              <a:t>Straffälligenhilfe</a:t>
            </a:r>
            <a:r>
              <a:rPr lang="de-DE" dirty="0"/>
              <a:t> und im Bereich der Kinder- und Jugendhilfe.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Sonstiges</a:t>
            </a:r>
          </a:p>
        </p:txBody>
      </p:sp>
      <p:sp>
        <p:nvSpPr>
          <p:cNvPr id="3" name="Inhaltsplatzhalter 2"/>
          <p:cNvSpPr>
            <a:spLocks noGrp="1"/>
          </p:cNvSpPr>
          <p:nvPr>
            <p:ph idx="1"/>
          </p:nvPr>
        </p:nvSpPr>
        <p:spPr/>
        <p:txBody>
          <a:bodyPr>
            <a:normAutofit lnSpcReduction="10000"/>
          </a:bodyPr>
          <a:lstStyle/>
          <a:p>
            <a:r>
              <a:rPr lang="de-DE" dirty="0"/>
              <a:t>Seminare jeweils Donnerstags bis Samstags</a:t>
            </a:r>
          </a:p>
          <a:p>
            <a:r>
              <a:rPr lang="de-DE" dirty="0"/>
              <a:t>Eine Blockwoche pro Semester</a:t>
            </a:r>
          </a:p>
          <a:p>
            <a:r>
              <a:rPr lang="de-DE" dirty="0"/>
              <a:t>Praxisanteil von 210 Stunden in den ersten beiden Semestern (wichtig für das Beratungsmodul, Fälle aus der Praxis werden bearbeitet)</a:t>
            </a:r>
          </a:p>
          <a:p>
            <a:r>
              <a:rPr lang="de-DE" dirty="0"/>
              <a:t>Zusätzliche Kosten bei Auslandsseminar möglich (Kooperation mit Hochschule in Österreich)</a:t>
            </a: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4E6B64AA3B354469696DB4891A98626" ma:contentTypeVersion="2" ma:contentTypeDescription="Ein neues Dokument erstellen." ma:contentTypeScope="" ma:versionID="22c36d3b2d89199d83c3b562d32a74dd">
  <xsd:schema xmlns:xsd="http://www.w3.org/2001/XMLSchema" xmlns:xs="http://www.w3.org/2001/XMLSchema" xmlns:p="http://schemas.microsoft.com/office/2006/metadata/properties" xmlns:ns1="http://schemas.microsoft.com/sharepoint/v3" xmlns:ns2="56006128-3390-4f29-8588-078422c40951" targetNamespace="http://schemas.microsoft.com/office/2006/metadata/properties" ma:root="true" ma:fieldsID="0e54012c40e8d6a7d7ae484453be6138" ns1:_="" ns2:_="">
    <xsd:import namespace="http://schemas.microsoft.com/sharepoint/v3"/>
    <xsd:import namespace="56006128-3390-4f29-8588-078422c40951"/>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6006128-3390-4f29-8588-078422c40951"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B8FEBA7-03CA-4194-A3E4-570D41837EF5}"/>
</file>

<file path=customXml/itemProps2.xml><?xml version="1.0" encoding="utf-8"?>
<ds:datastoreItem xmlns:ds="http://schemas.openxmlformats.org/officeDocument/2006/customXml" ds:itemID="{CA44A93E-B3F7-47A9-BCA2-6D375935E400}"/>
</file>

<file path=customXml/itemProps3.xml><?xml version="1.0" encoding="utf-8"?>
<ds:datastoreItem xmlns:ds="http://schemas.openxmlformats.org/officeDocument/2006/customXml" ds:itemID="{72F116EF-F86C-44C1-B37F-DF3E4EC13F6E}"/>
</file>

<file path=docProps/app.xml><?xml version="1.0" encoding="utf-8"?>
<Properties xmlns="http://schemas.openxmlformats.org/officeDocument/2006/extended-properties" xmlns:vt="http://schemas.openxmlformats.org/officeDocument/2006/docPropsVTypes">
  <Template/>
  <TotalTime>0</TotalTime>
  <Words>364</Words>
  <Application>Microsoft Office PowerPoint</Application>
  <PresentationFormat>Bildschirmpräsentation (4:3)</PresentationFormat>
  <Paragraphs>36</Paragraphs>
  <Slides>9</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9</vt:i4>
      </vt:variant>
    </vt:vector>
  </HeadingPairs>
  <TitlesOfParts>
    <vt:vector size="12" baseType="lpstr">
      <vt:lpstr>Arial</vt:lpstr>
      <vt:lpstr>Calibri</vt:lpstr>
      <vt:lpstr>Larissa-Design</vt:lpstr>
      <vt:lpstr>MA Beratung und Vertretung im Sozialen Recht</vt:lpstr>
      <vt:lpstr>PowerPoint-Präsentation</vt:lpstr>
      <vt:lpstr>Dauer und Voraussetzungen </vt:lpstr>
      <vt:lpstr>Bewerbung</vt:lpstr>
      <vt:lpstr>Eignungsfeststellung</vt:lpstr>
      <vt:lpstr>Inhalte des Studiums I</vt:lpstr>
      <vt:lpstr>Inhalte des Studiums II</vt:lpstr>
      <vt:lpstr>Mögliche Berufe</vt:lpstr>
      <vt:lpstr>Sonstiges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 Beratung und Vertretung im Sozialen Recht</dc:title>
  <dc:creator>Martin</dc:creator>
  <cp:lastModifiedBy>Anna Elsner</cp:lastModifiedBy>
  <cp:revision>11</cp:revision>
  <dcterms:created xsi:type="dcterms:W3CDTF">2024-01-04T07:38:10Z</dcterms:created>
  <dcterms:modified xsi:type="dcterms:W3CDTF">2024-01-11T10:52:56Z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0x01010094E6B64AA3B354469696DB4891A98626</vt:lpwstr>
  </property>
</Properties>
</file>